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sldIdLst>
    <p:sldId id="256" r:id="rId2"/>
    <p:sldId id="257" r:id="rId3"/>
    <p:sldId id="258" r:id="rId4"/>
    <p:sldId id="259" r:id="rId5"/>
    <p:sldId id="269" r:id="rId6"/>
    <p:sldId id="262" r:id="rId7"/>
    <p:sldId id="261" r:id="rId8"/>
    <p:sldId id="263" r:id="rId9"/>
    <p:sldId id="266" r:id="rId10"/>
    <p:sldId id="267" r:id="rId11"/>
    <p:sldId id="268"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7"/>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8/16/2024</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18378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8/16/2024</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69433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8/16/2024</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885206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8/16/2024</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623144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8/16/2024</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452321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8/16/2024</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67357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8/16/2024</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0974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8/16/2024</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610488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8/16/2024</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08404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8/16/2024</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396100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8/16/2024</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82354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8/16/2024</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2097155618"/>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0" r:id="rId6"/>
    <p:sldLayoutId id="2147483816" r:id="rId7"/>
    <p:sldLayoutId id="2147483817" r:id="rId8"/>
    <p:sldLayoutId id="2147483818" r:id="rId9"/>
    <p:sldLayoutId id="2147483819" r:id="rId10"/>
    <p:sldLayoutId id="2147483821"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D30F25F-7390-A3F6-08CD-ABD7C3A7A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b of dots connected">
            <a:extLst>
              <a:ext uri="{FF2B5EF4-FFF2-40B4-BE49-F238E27FC236}">
                <a16:creationId xmlns:a16="http://schemas.microsoft.com/office/drawing/2014/main" id="{0BAD91D4-CE8F-00D0-D3BB-E0BDB53BD80D}"/>
              </a:ext>
            </a:extLst>
          </p:cNvPr>
          <p:cNvPicPr>
            <a:picLocks noChangeAspect="1"/>
          </p:cNvPicPr>
          <p:nvPr/>
        </p:nvPicPr>
        <p:blipFill>
          <a:blip r:embed="rId2"/>
          <a:srcRect l="19699" r="746"/>
          <a:stretch/>
        </p:blipFill>
        <p:spPr>
          <a:xfrm>
            <a:off x="1" y="1"/>
            <a:ext cx="12192000" cy="6858000"/>
          </a:xfrm>
          <a:prstGeom prst="rect">
            <a:avLst/>
          </a:prstGeom>
        </p:spPr>
      </p:pic>
      <p:sp useBgFill="1">
        <p:nvSpPr>
          <p:cNvPr id="42" name="Freeform: Shape 41">
            <a:extLst>
              <a:ext uri="{FF2B5EF4-FFF2-40B4-BE49-F238E27FC236}">
                <a16:creationId xmlns:a16="http://schemas.microsoft.com/office/drawing/2014/main" id="{47F8E9A3-29C0-2BE8-E41E-EDFE94D87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4948878 w 12192000"/>
              <a:gd name="connsiteY0" fmla="*/ 65131 h 6858000"/>
              <a:gd name="connsiteX1" fmla="*/ 4305301 w 12192000"/>
              <a:gd name="connsiteY1" fmla="*/ 708707 h 6858000"/>
              <a:gd name="connsiteX2" fmla="*/ 4305301 w 12192000"/>
              <a:gd name="connsiteY2" fmla="*/ 6149294 h 6858000"/>
              <a:gd name="connsiteX3" fmla="*/ 4948878 w 12192000"/>
              <a:gd name="connsiteY3" fmla="*/ 6792870 h 6858000"/>
              <a:gd name="connsiteX4" fmla="*/ 11471815 w 12192000"/>
              <a:gd name="connsiteY4" fmla="*/ 6792870 h 6858000"/>
              <a:gd name="connsiteX5" fmla="*/ 12115391 w 12192000"/>
              <a:gd name="connsiteY5" fmla="*/ 6149294 h 6858000"/>
              <a:gd name="connsiteX6" fmla="*/ 12115391 w 12192000"/>
              <a:gd name="connsiteY6" fmla="*/ 708707 h 6858000"/>
              <a:gd name="connsiteX7" fmla="*/ 11471815 w 12192000"/>
              <a:gd name="connsiteY7" fmla="*/ 6513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948878" y="65131"/>
                </a:moveTo>
                <a:cubicBezTo>
                  <a:pt x="4593440" y="65131"/>
                  <a:pt x="4305301" y="353270"/>
                  <a:pt x="4305301" y="708707"/>
                </a:cubicBezTo>
                <a:lnTo>
                  <a:pt x="4305301" y="6149294"/>
                </a:lnTo>
                <a:cubicBezTo>
                  <a:pt x="4305301" y="6504731"/>
                  <a:pt x="4593440" y="6792870"/>
                  <a:pt x="4948878" y="6792870"/>
                </a:cubicBezTo>
                <a:lnTo>
                  <a:pt x="11471815" y="6792870"/>
                </a:lnTo>
                <a:cubicBezTo>
                  <a:pt x="11827252" y="6792870"/>
                  <a:pt x="12115391" y="6504731"/>
                  <a:pt x="12115391" y="6149294"/>
                </a:cubicBezTo>
                <a:lnTo>
                  <a:pt x="12115391" y="708707"/>
                </a:lnTo>
                <a:cubicBezTo>
                  <a:pt x="12115391" y="353270"/>
                  <a:pt x="11827252" y="65131"/>
                  <a:pt x="11471815" y="65131"/>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D473A3-24B9-ABF7-5BF5-F7F80A6EF21C}"/>
              </a:ext>
            </a:extLst>
          </p:cNvPr>
          <p:cNvSpPr>
            <a:spLocks noGrp="1"/>
          </p:cNvSpPr>
          <p:nvPr>
            <p:ph type="ctrTitle"/>
          </p:nvPr>
        </p:nvSpPr>
        <p:spPr>
          <a:xfrm>
            <a:off x="312252" y="752136"/>
            <a:ext cx="3698627" cy="3638795"/>
          </a:xfrm>
        </p:spPr>
        <p:txBody>
          <a:bodyPr anchor="t">
            <a:normAutofit/>
          </a:bodyPr>
          <a:lstStyle/>
          <a:p>
            <a:pPr algn="ctr"/>
            <a:br>
              <a:rPr lang="he-IL" sz="4000" dirty="0"/>
            </a:br>
            <a:r>
              <a:rPr lang="he-IL" sz="4000" dirty="0">
                <a:latin typeface="Levenim MT" panose="02010502060101010101" pitchFamily="2" charset="-79"/>
                <a:cs typeface="Levenim MT" panose="02010502060101010101" pitchFamily="2" charset="-79"/>
              </a:rPr>
              <a:t>האצה והאטה של אות</a:t>
            </a:r>
            <a:endParaRPr lang="en-US" sz="4000" dirty="0">
              <a:latin typeface="Levenim MT" panose="02010502060101010101" pitchFamily="2" charset="-79"/>
              <a:cs typeface="Levenim MT" panose="02010502060101010101" pitchFamily="2" charset="-79"/>
            </a:endParaRPr>
          </a:p>
        </p:txBody>
      </p:sp>
      <p:sp>
        <p:nvSpPr>
          <p:cNvPr id="3" name="Subtitle 2">
            <a:extLst>
              <a:ext uri="{FF2B5EF4-FFF2-40B4-BE49-F238E27FC236}">
                <a16:creationId xmlns:a16="http://schemas.microsoft.com/office/drawing/2014/main" id="{FEE452CA-36ED-CA1D-1375-5302A1404CEF}"/>
              </a:ext>
            </a:extLst>
          </p:cNvPr>
          <p:cNvSpPr>
            <a:spLocks noGrp="1"/>
          </p:cNvSpPr>
          <p:nvPr>
            <p:ph type="subTitle" idx="1"/>
          </p:nvPr>
        </p:nvSpPr>
        <p:spPr>
          <a:xfrm>
            <a:off x="312252" y="4676011"/>
            <a:ext cx="3698627" cy="1343789"/>
          </a:xfrm>
        </p:spPr>
        <p:txBody>
          <a:bodyPr anchor="b">
            <a:normAutofit/>
          </a:bodyPr>
          <a:lstStyle/>
          <a:p>
            <a:pPr algn="r" rtl="1"/>
            <a:r>
              <a:rPr lang="he-IL" dirty="0"/>
              <a:t>אורי שלו (216162966)</a:t>
            </a:r>
          </a:p>
          <a:p>
            <a:pPr algn="r" rtl="1"/>
            <a:r>
              <a:rPr lang="he-IL" dirty="0"/>
              <a:t>אופק ולדמן (328203542)</a:t>
            </a:r>
            <a:endParaRPr lang="en-US" dirty="0"/>
          </a:p>
        </p:txBody>
      </p:sp>
    </p:spTree>
    <p:extLst>
      <p:ext uri="{BB962C8B-B14F-4D97-AF65-F5344CB8AC3E}">
        <p14:creationId xmlns:p14="http://schemas.microsoft.com/office/powerpoint/2010/main" val="56470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2331720" y="301752"/>
            <a:ext cx="9567247" cy="101306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דוגמות שונות:</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10</a:t>
            </a:fld>
            <a:endParaRPr lang="en-US"/>
          </a:p>
        </p:txBody>
      </p:sp>
      <p:sp>
        <p:nvSpPr>
          <p:cNvPr id="8" name="TextBox 7">
            <a:extLst>
              <a:ext uri="{FF2B5EF4-FFF2-40B4-BE49-F238E27FC236}">
                <a16:creationId xmlns:a16="http://schemas.microsoft.com/office/drawing/2014/main" id="{665CDBED-1BBF-3A31-DFDD-58FC0DD0875C}"/>
              </a:ext>
            </a:extLst>
          </p:cNvPr>
          <p:cNvSpPr txBox="1"/>
          <p:nvPr/>
        </p:nvSpPr>
        <p:spPr>
          <a:xfrm>
            <a:off x="7635240" y="2157984"/>
            <a:ext cx="3374136" cy="369332"/>
          </a:xfrm>
          <a:prstGeom prst="rect">
            <a:avLst/>
          </a:prstGeom>
          <a:noFill/>
        </p:spPr>
        <p:txBody>
          <a:bodyPr wrap="square" rtlCol="0">
            <a:spAutoFit/>
          </a:bodyPr>
          <a:lstStyle/>
          <a:p>
            <a:pPr algn="r" rtl="1"/>
            <a:r>
              <a:rPr lang="he-IL" dirty="0">
                <a:solidFill>
                  <a:schemeClr val="bg1"/>
                </a:solidFill>
                <a:latin typeface="Levenim MT" panose="02010502060101010101" pitchFamily="2" charset="-79"/>
                <a:cs typeface="Levenim MT" panose="02010502060101010101" pitchFamily="2" charset="-79"/>
              </a:rPr>
              <a:t>דוגמה עבור </a:t>
            </a:r>
            <a:r>
              <a:rPr lang="he-IL" b="1" dirty="0">
                <a:solidFill>
                  <a:schemeClr val="bg1"/>
                </a:solidFill>
                <a:latin typeface="Levenim MT" panose="02010502060101010101" pitchFamily="2" charset="-79"/>
                <a:cs typeface="Levenim MT" panose="02010502060101010101" pitchFamily="2" charset="-79"/>
              </a:rPr>
              <a:t>האטה</a:t>
            </a:r>
            <a:r>
              <a:rPr lang="he-IL" dirty="0">
                <a:solidFill>
                  <a:schemeClr val="bg1"/>
                </a:solidFill>
                <a:latin typeface="Levenim MT" panose="02010502060101010101" pitchFamily="2" charset="-79"/>
                <a:cs typeface="Levenim MT" panose="02010502060101010101" pitchFamily="2" charset="-79"/>
              </a:rPr>
              <a:t> בפקטור 4:</a:t>
            </a:r>
            <a:endParaRPr lang="en-US" dirty="0">
              <a:solidFill>
                <a:schemeClr val="bg1"/>
              </a:solidFill>
              <a:latin typeface="Levenim MT" panose="02010502060101010101" pitchFamily="2" charset="-79"/>
              <a:cs typeface="Levenim MT" panose="02010502060101010101" pitchFamily="2" charset="-79"/>
            </a:endParaRPr>
          </a:p>
        </p:txBody>
      </p:sp>
      <p:pic>
        <p:nvPicPr>
          <p:cNvPr id="7" name="תמונה 6">
            <a:extLst>
              <a:ext uri="{FF2B5EF4-FFF2-40B4-BE49-F238E27FC236}">
                <a16:creationId xmlns:a16="http://schemas.microsoft.com/office/drawing/2014/main" id="{3CE5FBBB-C68B-C4D0-BEAD-792C98BD4464}"/>
              </a:ext>
            </a:extLst>
          </p:cNvPr>
          <p:cNvPicPr>
            <a:picLocks noChangeAspect="1"/>
          </p:cNvPicPr>
          <p:nvPr/>
        </p:nvPicPr>
        <p:blipFill>
          <a:blip r:embed="rId2"/>
          <a:stretch>
            <a:fillRect/>
          </a:stretch>
        </p:blipFill>
        <p:spPr>
          <a:xfrm>
            <a:off x="690665" y="1275139"/>
            <a:ext cx="6828816" cy="3770932"/>
          </a:xfrm>
          <a:prstGeom prst="rect">
            <a:avLst/>
          </a:prstGeom>
        </p:spPr>
      </p:pic>
    </p:spTree>
    <p:extLst>
      <p:ext uri="{BB962C8B-B14F-4D97-AF65-F5344CB8AC3E}">
        <p14:creationId xmlns:p14="http://schemas.microsoft.com/office/powerpoint/2010/main" val="237305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2331720" y="301752"/>
            <a:ext cx="9567247" cy="101306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דוגמות שונות:</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11</a:t>
            </a:fld>
            <a:endParaRPr lang="en-US"/>
          </a:p>
        </p:txBody>
      </p:sp>
      <p:pic>
        <p:nvPicPr>
          <p:cNvPr id="7" name="Picture 6">
            <a:extLst>
              <a:ext uri="{FF2B5EF4-FFF2-40B4-BE49-F238E27FC236}">
                <a16:creationId xmlns:a16="http://schemas.microsoft.com/office/drawing/2014/main" id="{D48DAB87-A03C-B328-3F43-7096F24C23D0}"/>
              </a:ext>
            </a:extLst>
          </p:cNvPr>
          <p:cNvPicPr>
            <a:picLocks noChangeAspect="1"/>
          </p:cNvPicPr>
          <p:nvPr/>
        </p:nvPicPr>
        <p:blipFill>
          <a:blip r:embed="rId2"/>
          <a:stretch>
            <a:fillRect/>
          </a:stretch>
        </p:blipFill>
        <p:spPr>
          <a:xfrm>
            <a:off x="1327771" y="1616568"/>
            <a:ext cx="5047918" cy="2781098"/>
          </a:xfrm>
          <a:prstGeom prst="rect">
            <a:avLst/>
          </a:prstGeom>
        </p:spPr>
      </p:pic>
      <p:sp>
        <p:nvSpPr>
          <p:cNvPr id="8" name="TextBox 7">
            <a:extLst>
              <a:ext uri="{FF2B5EF4-FFF2-40B4-BE49-F238E27FC236}">
                <a16:creationId xmlns:a16="http://schemas.microsoft.com/office/drawing/2014/main" id="{665CDBED-1BBF-3A31-DFDD-58FC0DD0875C}"/>
              </a:ext>
            </a:extLst>
          </p:cNvPr>
          <p:cNvSpPr txBox="1"/>
          <p:nvPr/>
        </p:nvSpPr>
        <p:spPr>
          <a:xfrm>
            <a:off x="7635240" y="2157984"/>
            <a:ext cx="3374136" cy="369332"/>
          </a:xfrm>
          <a:prstGeom prst="rect">
            <a:avLst/>
          </a:prstGeom>
          <a:noFill/>
        </p:spPr>
        <p:txBody>
          <a:bodyPr wrap="square" rtlCol="0">
            <a:spAutoFit/>
          </a:bodyPr>
          <a:lstStyle/>
          <a:p>
            <a:pPr algn="r" rtl="1"/>
            <a:r>
              <a:rPr lang="he-IL" dirty="0">
                <a:solidFill>
                  <a:schemeClr val="bg1"/>
                </a:solidFill>
                <a:latin typeface="Levenim MT" panose="02010502060101010101" pitchFamily="2" charset="-79"/>
                <a:cs typeface="Levenim MT" panose="02010502060101010101" pitchFamily="2" charset="-79"/>
              </a:rPr>
              <a:t>דוגמה עבור </a:t>
            </a:r>
            <a:r>
              <a:rPr lang="he-IL" b="1" dirty="0">
                <a:solidFill>
                  <a:schemeClr val="bg1"/>
                </a:solidFill>
                <a:latin typeface="Levenim MT" panose="02010502060101010101" pitchFamily="2" charset="-79"/>
                <a:cs typeface="Levenim MT" panose="02010502060101010101" pitchFamily="2" charset="-79"/>
              </a:rPr>
              <a:t>האצה</a:t>
            </a:r>
            <a:r>
              <a:rPr lang="he-IL" dirty="0">
                <a:solidFill>
                  <a:schemeClr val="bg1"/>
                </a:solidFill>
                <a:latin typeface="Levenim MT" panose="02010502060101010101" pitchFamily="2" charset="-79"/>
                <a:cs typeface="Levenim MT" panose="02010502060101010101" pitchFamily="2" charset="-79"/>
              </a:rPr>
              <a:t> בפקטור 2:</a:t>
            </a:r>
            <a:endParaRPr lang="en-US" dirty="0">
              <a:solidFill>
                <a:schemeClr val="bg1"/>
              </a:solidFill>
              <a:latin typeface="Levenim MT" panose="02010502060101010101" pitchFamily="2" charset="-79"/>
              <a:cs typeface="Levenim MT" panose="02010502060101010101" pitchFamily="2" charset="-79"/>
            </a:endParaRPr>
          </a:p>
        </p:txBody>
      </p:sp>
      <p:pic>
        <p:nvPicPr>
          <p:cNvPr id="3" name="תמונה 2">
            <a:extLst>
              <a:ext uri="{FF2B5EF4-FFF2-40B4-BE49-F238E27FC236}">
                <a16:creationId xmlns:a16="http://schemas.microsoft.com/office/drawing/2014/main" id="{CD8283BB-664C-D10F-F4E6-0024FEF5C4A8}"/>
              </a:ext>
            </a:extLst>
          </p:cNvPr>
          <p:cNvPicPr>
            <a:picLocks noChangeAspect="1"/>
          </p:cNvPicPr>
          <p:nvPr/>
        </p:nvPicPr>
        <p:blipFill>
          <a:blip r:embed="rId3"/>
          <a:stretch>
            <a:fillRect/>
          </a:stretch>
        </p:blipFill>
        <p:spPr>
          <a:xfrm>
            <a:off x="1182624" y="1322804"/>
            <a:ext cx="6083030" cy="3368625"/>
          </a:xfrm>
          <a:prstGeom prst="rect">
            <a:avLst/>
          </a:prstGeom>
        </p:spPr>
      </p:pic>
      <p:pic>
        <p:nvPicPr>
          <p:cNvPr id="9" name="תמונה 8">
            <a:extLst>
              <a:ext uri="{FF2B5EF4-FFF2-40B4-BE49-F238E27FC236}">
                <a16:creationId xmlns:a16="http://schemas.microsoft.com/office/drawing/2014/main" id="{9C78E92F-6AD3-BE3D-7F5F-768ED499B029}"/>
              </a:ext>
            </a:extLst>
          </p:cNvPr>
          <p:cNvPicPr>
            <a:picLocks noChangeAspect="1"/>
          </p:cNvPicPr>
          <p:nvPr/>
        </p:nvPicPr>
        <p:blipFill>
          <a:blip r:embed="rId4"/>
          <a:stretch>
            <a:fillRect/>
          </a:stretch>
        </p:blipFill>
        <p:spPr>
          <a:xfrm>
            <a:off x="1051772" y="1314816"/>
            <a:ext cx="6583467" cy="3600950"/>
          </a:xfrm>
          <a:prstGeom prst="rect">
            <a:avLst/>
          </a:prstGeom>
        </p:spPr>
      </p:pic>
    </p:spTree>
    <p:extLst>
      <p:ext uri="{BB962C8B-B14F-4D97-AF65-F5344CB8AC3E}">
        <p14:creationId xmlns:p14="http://schemas.microsoft.com/office/powerpoint/2010/main" val="205030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2331720" y="301752"/>
            <a:ext cx="9567247" cy="101306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קשיים ואתגרים</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12</a:t>
            </a:fld>
            <a:endParaRPr lang="en-US"/>
          </a:p>
        </p:txBody>
      </p:sp>
      <p:sp>
        <p:nvSpPr>
          <p:cNvPr id="16" name="TextBox 15">
            <a:extLst>
              <a:ext uri="{FF2B5EF4-FFF2-40B4-BE49-F238E27FC236}">
                <a16:creationId xmlns:a16="http://schemas.microsoft.com/office/drawing/2014/main" id="{F6982F38-C3D1-0F50-C0A0-FFCA7D6FBF9A}"/>
              </a:ext>
            </a:extLst>
          </p:cNvPr>
          <p:cNvSpPr txBox="1"/>
          <p:nvPr/>
        </p:nvSpPr>
        <p:spPr>
          <a:xfrm>
            <a:off x="1638441" y="3192097"/>
            <a:ext cx="3419856" cy="3139321"/>
          </a:xfrm>
          <a:prstGeom prst="rect">
            <a:avLst/>
          </a:prstGeom>
          <a:noFill/>
        </p:spPr>
        <p:txBody>
          <a:bodyPr wrap="square" rtlCol="0">
            <a:spAutoFit/>
          </a:bodyPr>
          <a:lstStyle/>
          <a:p>
            <a:pPr marL="342900" indent="-342900" algn="just" rtl="1">
              <a:buAutoNum type="arabicPeriod"/>
            </a:pPr>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en-US" dirty="0">
              <a:solidFill>
                <a:schemeClr val="bg1"/>
              </a:solidFill>
              <a:latin typeface="Levenim MT" panose="02010502060101010101" pitchFamily="2" charset="-79"/>
              <a:cs typeface="Levenim MT" panose="02010502060101010101" pitchFamily="2" charset="-79"/>
            </a:endParaRPr>
          </a:p>
        </p:txBody>
      </p:sp>
      <p:sp>
        <p:nvSpPr>
          <p:cNvPr id="8" name="TextBox 7">
            <a:extLst>
              <a:ext uri="{FF2B5EF4-FFF2-40B4-BE49-F238E27FC236}">
                <a16:creationId xmlns:a16="http://schemas.microsoft.com/office/drawing/2014/main" id="{61DC21FF-866B-025F-DE3E-CF7E5B158359}"/>
              </a:ext>
            </a:extLst>
          </p:cNvPr>
          <p:cNvSpPr txBox="1"/>
          <p:nvPr/>
        </p:nvSpPr>
        <p:spPr>
          <a:xfrm>
            <a:off x="495585" y="1795133"/>
            <a:ext cx="10980135" cy="2862322"/>
          </a:xfrm>
          <a:prstGeom prst="rect">
            <a:avLst/>
          </a:prstGeom>
          <a:noFill/>
        </p:spPr>
        <p:txBody>
          <a:bodyPr wrap="square" rtlCol="0">
            <a:spAutoFit/>
          </a:bodyPr>
          <a:lstStyle/>
          <a:p>
            <a:pPr algn="just" rtl="1"/>
            <a:r>
              <a:rPr lang="he-IL" dirty="0">
                <a:solidFill>
                  <a:schemeClr val="bg1"/>
                </a:solidFill>
                <a:latin typeface="Levenim MT" panose="02010502060101010101" pitchFamily="2" charset="-79"/>
                <a:cs typeface="Levenim MT" panose="02010502060101010101" pitchFamily="2" charset="-79"/>
              </a:rPr>
              <a:t>הקושי העיקרי שהיה לנו במהלך העבודה היה העניין של הזמן. הואיל והחלק שלנו היה תלוי בצוות האינטר' ודצי', היינו צריכים לחכות, שהפונקציות שלהם יגיעו אלינו כדי שנוכל לייצר את האות בצורה המיטבית ביותר.</a:t>
            </a:r>
          </a:p>
          <a:p>
            <a:pPr algn="just" rtl="1"/>
            <a:r>
              <a:rPr lang="he-IL" dirty="0">
                <a:solidFill>
                  <a:schemeClr val="bg1"/>
                </a:solidFill>
                <a:latin typeface="Levenim MT" panose="02010502060101010101" pitchFamily="2" charset="-79"/>
                <a:cs typeface="Levenim MT" panose="02010502060101010101" pitchFamily="2" charset="-79"/>
              </a:rPr>
              <a:t>אבל אנחנו תיכוניסטים! אסור לנו לחכות שהכל יגיע אלינו ואנחנו צריכים לפעול כדי שנוכל להשיג את המטרות שלנו בהקדם האפשרי, ולכן עבדנו דרך פונקציות של אינטרפולציה ודצימציה דרך ספריית </a:t>
            </a:r>
            <a:r>
              <a:rPr lang="en-US" dirty="0">
                <a:solidFill>
                  <a:schemeClr val="bg1"/>
                </a:solidFill>
                <a:latin typeface="Levenim MT" panose="02010502060101010101" pitchFamily="2" charset="-79"/>
                <a:cs typeface="Levenim MT" panose="02010502060101010101" pitchFamily="2" charset="-79"/>
              </a:rPr>
              <a:t>numpy</a:t>
            </a:r>
            <a:r>
              <a:rPr lang="he-IL" dirty="0">
                <a:solidFill>
                  <a:schemeClr val="bg1"/>
                </a:solidFill>
                <a:latin typeface="Levenim MT" panose="02010502060101010101" pitchFamily="2" charset="-79"/>
                <a:cs typeface="Levenim MT" panose="02010502060101010101" pitchFamily="2" charset="-79"/>
              </a:rPr>
              <a:t> עד שקיבלנו מהצוותים את הפונקציות שלהם.</a:t>
            </a:r>
            <a:endParaRPr lang="en-US" dirty="0">
              <a:solidFill>
                <a:schemeClr val="bg1"/>
              </a:solidFill>
              <a:latin typeface="Levenim MT" panose="02010502060101010101" pitchFamily="2" charset="-79"/>
              <a:cs typeface="Levenim MT" panose="02010502060101010101" pitchFamily="2" charset="-79"/>
            </a:endParaRPr>
          </a:p>
          <a:p>
            <a:pPr algn="just" rtl="1"/>
            <a:endParaRPr lang="en-US" dirty="0">
              <a:solidFill>
                <a:schemeClr val="bg1"/>
              </a:solidFill>
              <a:latin typeface="Levenim MT" panose="02010502060101010101" pitchFamily="2" charset="-79"/>
              <a:cs typeface="Levenim MT" panose="02010502060101010101" pitchFamily="2" charset="-79"/>
            </a:endParaRPr>
          </a:p>
          <a:p>
            <a:pPr algn="just" rtl="1"/>
            <a:r>
              <a:rPr lang="he-IL" dirty="0">
                <a:solidFill>
                  <a:schemeClr val="bg1"/>
                </a:solidFill>
                <a:latin typeface="Levenim MT" panose="02010502060101010101" pitchFamily="2" charset="-79"/>
                <a:cs typeface="Levenim MT" panose="02010502060101010101" pitchFamily="2" charset="-79"/>
              </a:rPr>
              <a:t>בנוסף, היה קושי גדול לשמור את התוצר כקובץ </a:t>
            </a:r>
            <a:r>
              <a:rPr lang="en-US" dirty="0">
                <a:solidFill>
                  <a:schemeClr val="bg1"/>
                </a:solidFill>
                <a:latin typeface="Levenim MT" panose="02010502060101010101" pitchFamily="2" charset="-79"/>
                <a:cs typeface="Levenim MT" panose="02010502060101010101" pitchFamily="2" charset="-79"/>
              </a:rPr>
              <a:t>WAV</a:t>
            </a:r>
            <a:r>
              <a:rPr lang="he-IL" dirty="0">
                <a:solidFill>
                  <a:schemeClr val="bg1"/>
                </a:solidFill>
                <a:latin typeface="Levenim MT" panose="02010502060101010101" pitchFamily="2" charset="-79"/>
                <a:cs typeface="Levenim MT" panose="02010502060101010101" pitchFamily="2" charset="-79"/>
              </a:rPr>
              <a:t> על הדיסק של המחשב ובכך לא יכלנו לשמוע את הקובץ עצמו, הרי תצוגה ויזואלית לא מועילה במיוחד כשמדובר בקובץ </a:t>
            </a:r>
            <a:r>
              <a:rPr lang="en-US" dirty="0">
                <a:solidFill>
                  <a:schemeClr val="bg1"/>
                </a:solidFill>
                <a:latin typeface="Levenim MT" panose="02010502060101010101" pitchFamily="2" charset="-79"/>
                <a:cs typeface="Levenim MT" panose="02010502060101010101" pitchFamily="2" charset="-79"/>
              </a:rPr>
              <a:t>WAV</a:t>
            </a:r>
            <a:r>
              <a:rPr lang="he-IL" dirty="0">
                <a:solidFill>
                  <a:schemeClr val="bg1"/>
                </a:solidFill>
                <a:latin typeface="Levenim MT" panose="02010502060101010101" pitchFamily="2" charset="-79"/>
                <a:cs typeface="Levenim MT" panose="02010502060101010101" pitchFamily="2" charset="-79"/>
              </a:rPr>
              <a:t>, בזכות הרבה אמונה וכוח רצון הצלחנו להתגבר על הבעיה כאילו היא לא הייתה.</a:t>
            </a:r>
            <a:endParaRPr lang="en-US"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p:txBody>
      </p:sp>
    </p:spTree>
    <p:extLst>
      <p:ext uri="{BB962C8B-B14F-4D97-AF65-F5344CB8AC3E}">
        <p14:creationId xmlns:p14="http://schemas.microsoft.com/office/powerpoint/2010/main" val="2034534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2331720" y="301752"/>
            <a:ext cx="9567247" cy="101306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סיכום:</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13</a:t>
            </a:fld>
            <a:endParaRPr lang="en-US"/>
          </a:p>
        </p:txBody>
      </p:sp>
      <p:sp>
        <p:nvSpPr>
          <p:cNvPr id="7" name="Rectangle: Rounded Corners 6">
            <a:extLst>
              <a:ext uri="{FF2B5EF4-FFF2-40B4-BE49-F238E27FC236}">
                <a16:creationId xmlns:a16="http://schemas.microsoft.com/office/drawing/2014/main" id="{F25D313E-6F78-EE1F-3C64-9A26F76F25CC}"/>
              </a:ext>
            </a:extLst>
          </p:cNvPr>
          <p:cNvSpPr/>
          <p:nvPr/>
        </p:nvSpPr>
        <p:spPr>
          <a:xfrm>
            <a:off x="10056373" y="2208124"/>
            <a:ext cx="1618488" cy="1097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he-IL" dirty="0"/>
              <a:t>קלט: אות </a:t>
            </a:r>
            <a:r>
              <a:rPr lang="en-US" dirty="0"/>
              <a:t>WAV</a:t>
            </a:r>
            <a:r>
              <a:rPr lang="he-IL" dirty="0"/>
              <a:t> ופקטור האצה/האטה</a:t>
            </a:r>
            <a:endParaRPr lang="en-US" dirty="0"/>
          </a:p>
        </p:txBody>
      </p:sp>
      <p:sp>
        <p:nvSpPr>
          <p:cNvPr id="9" name="Arrow: Right 8">
            <a:extLst>
              <a:ext uri="{FF2B5EF4-FFF2-40B4-BE49-F238E27FC236}">
                <a16:creationId xmlns:a16="http://schemas.microsoft.com/office/drawing/2014/main" id="{177C95E2-E8B6-44EE-AA34-8463F1E7A77B}"/>
              </a:ext>
            </a:extLst>
          </p:cNvPr>
          <p:cNvSpPr/>
          <p:nvPr/>
        </p:nvSpPr>
        <p:spPr>
          <a:xfrm rot="10800000">
            <a:off x="8806952" y="2692908"/>
            <a:ext cx="1106424"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לבן: פינות מעוגלות 2">
            <a:extLst>
              <a:ext uri="{FF2B5EF4-FFF2-40B4-BE49-F238E27FC236}">
                <a16:creationId xmlns:a16="http://schemas.microsoft.com/office/drawing/2014/main" id="{39AB262D-EF7D-DB1F-7A38-02FDA872DA14}"/>
              </a:ext>
            </a:extLst>
          </p:cNvPr>
          <p:cNvSpPr/>
          <p:nvPr/>
        </p:nvSpPr>
        <p:spPr>
          <a:xfrm>
            <a:off x="6808322" y="2211335"/>
            <a:ext cx="1881394" cy="1097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e-IL" dirty="0"/>
              <a:t>בדיקה לפי הפקטור</a:t>
            </a:r>
            <a:endParaRPr lang="en-IL" dirty="0"/>
          </a:p>
        </p:txBody>
      </p:sp>
      <p:cxnSp>
        <p:nvCxnSpPr>
          <p:cNvPr id="12" name="מחבר חץ ישר 11">
            <a:extLst>
              <a:ext uri="{FF2B5EF4-FFF2-40B4-BE49-F238E27FC236}">
                <a16:creationId xmlns:a16="http://schemas.microsoft.com/office/drawing/2014/main" id="{558EF1CC-1829-E28D-E42A-65379079A61F}"/>
              </a:ext>
            </a:extLst>
          </p:cNvPr>
          <p:cNvCxnSpPr/>
          <p:nvPr/>
        </p:nvCxnSpPr>
        <p:spPr>
          <a:xfrm flipH="1" flipV="1">
            <a:off x="5173834" y="1832636"/>
            <a:ext cx="1361873" cy="924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05E8C6B1-5B08-23B4-CA11-D721AEF7F80D}"/>
              </a:ext>
            </a:extLst>
          </p:cNvPr>
          <p:cNvCxnSpPr/>
          <p:nvPr/>
        </p:nvCxnSpPr>
        <p:spPr>
          <a:xfrm flipH="1">
            <a:off x="5514303" y="2878513"/>
            <a:ext cx="1079771" cy="870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מלבן: פינות מעוגלות 19">
            <a:extLst>
              <a:ext uri="{FF2B5EF4-FFF2-40B4-BE49-F238E27FC236}">
                <a16:creationId xmlns:a16="http://schemas.microsoft.com/office/drawing/2014/main" id="{DED8662B-64E3-6239-2F02-B2363A1EF520}"/>
              </a:ext>
            </a:extLst>
          </p:cNvPr>
          <p:cNvSpPr/>
          <p:nvPr/>
        </p:nvSpPr>
        <p:spPr>
          <a:xfrm>
            <a:off x="2810012" y="968203"/>
            <a:ext cx="2363821" cy="10130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e-IL" dirty="0"/>
              <a:t>הפקטור מספר טבעי – מבצעים אינטרפולציה בדגימות של הפקטור</a:t>
            </a:r>
            <a:endParaRPr lang="en-IL" dirty="0"/>
          </a:p>
        </p:txBody>
      </p:sp>
      <p:sp>
        <p:nvSpPr>
          <p:cNvPr id="22" name="מלבן: פינות מעוגלות 21">
            <a:extLst>
              <a:ext uri="{FF2B5EF4-FFF2-40B4-BE49-F238E27FC236}">
                <a16:creationId xmlns:a16="http://schemas.microsoft.com/office/drawing/2014/main" id="{26FFCF3B-CCBB-9EAD-2403-4214F060821B}"/>
              </a:ext>
            </a:extLst>
          </p:cNvPr>
          <p:cNvSpPr/>
          <p:nvPr/>
        </p:nvSpPr>
        <p:spPr>
          <a:xfrm>
            <a:off x="2704289" y="3553628"/>
            <a:ext cx="2808731" cy="13910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he-IL" dirty="0"/>
              <a:t>הפקטור מהצורה של </a:t>
            </a:r>
            <a:r>
              <a:rPr lang="en-US" dirty="0"/>
              <a:t>m/n</a:t>
            </a:r>
            <a:r>
              <a:rPr lang="he-IL" dirty="0"/>
              <a:t> כאשר </a:t>
            </a:r>
            <a:r>
              <a:rPr lang="en-US" dirty="0"/>
              <a:t>n</a:t>
            </a:r>
            <a:r>
              <a:rPr lang="he-IL" dirty="0"/>
              <a:t> שונה מ 1 – מבצעים דצימציה בפקטור </a:t>
            </a:r>
            <a:r>
              <a:rPr lang="en-US" dirty="0"/>
              <a:t>m</a:t>
            </a:r>
            <a:r>
              <a:rPr lang="he-IL" dirty="0"/>
              <a:t> ולאחר מכן אינטרפולציה בפקטור </a:t>
            </a:r>
            <a:r>
              <a:rPr lang="en-US" dirty="0"/>
              <a:t>n</a:t>
            </a:r>
            <a:endParaRPr lang="en-IL" dirty="0"/>
          </a:p>
        </p:txBody>
      </p:sp>
      <p:cxnSp>
        <p:nvCxnSpPr>
          <p:cNvPr id="24" name="מחבר חץ ישר 23">
            <a:extLst>
              <a:ext uri="{FF2B5EF4-FFF2-40B4-BE49-F238E27FC236}">
                <a16:creationId xmlns:a16="http://schemas.microsoft.com/office/drawing/2014/main" id="{F7C974CE-ED52-3BEE-0FB6-411E1E7D40F4}"/>
              </a:ext>
            </a:extLst>
          </p:cNvPr>
          <p:cNvCxnSpPr/>
          <p:nvPr/>
        </p:nvCxnSpPr>
        <p:spPr>
          <a:xfrm flipH="1">
            <a:off x="1671550" y="1488332"/>
            <a:ext cx="660170" cy="808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חץ ישר 27">
            <a:extLst>
              <a:ext uri="{FF2B5EF4-FFF2-40B4-BE49-F238E27FC236}">
                <a16:creationId xmlns:a16="http://schemas.microsoft.com/office/drawing/2014/main" id="{15FB01AF-F2FC-3E50-5393-66B8B84A0542}"/>
              </a:ext>
            </a:extLst>
          </p:cNvPr>
          <p:cNvCxnSpPr/>
          <p:nvPr/>
        </p:nvCxnSpPr>
        <p:spPr>
          <a:xfrm flipH="1" flipV="1">
            <a:off x="1671550" y="3638145"/>
            <a:ext cx="760123" cy="622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מלבן: פינות מעוגלות 28">
            <a:extLst>
              <a:ext uri="{FF2B5EF4-FFF2-40B4-BE49-F238E27FC236}">
                <a16:creationId xmlns:a16="http://schemas.microsoft.com/office/drawing/2014/main" id="{7498881F-F907-08CE-5177-8B7E71D1F2DA}"/>
              </a:ext>
            </a:extLst>
          </p:cNvPr>
          <p:cNvSpPr/>
          <p:nvPr/>
        </p:nvSpPr>
        <p:spPr>
          <a:xfrm>
            <a:off x="233464" y="1832636"/>
            <a:ext cx="1334239" cy="19164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he-IL" dirty="0"/>
              <a:t>פלט: אות </a:t>
            </a:r>
            <a:r>
              <a:rPr lang="en-US" dirty="0"/>
              <a:t>WAV</a:t>
            </a:r>
            <a:r>
              <a:rPr lang="he-IL" dirty="0"/>
              <a:t> מואץ/מואט לפי מידת הצורך</a:t>
            </a:r>
            <a:endParaRPr lang="en-IL" dirty="0"/>
          </a:p>
        </p:txBody>
      </p:sp>
    </p:spTree>
    <p:extLst>
      <p:ext uri="{BB962C8B-B14F-4D97-AF65-F5344CB8AC3E}">
        <p14:creationId xmlns:p14="http://schemas.microsoft.com/office/powerpoint/2010/main" val="3910089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7743393" y="222312"/>
            <a:ext cx="4155574" cy="1092504"/>
          </a:xfrm>
        </p:spPr>
        <p:txBody>
          <a:bodyPr vert="horz" lIns="91440" tIns="45720" rIns="91440" bIns="45720" rtlCol="0" anchor="t">
            <a:normAutofit fontScale="90000"/>
          </a:bodyPr>
          <a:lstStyle/>
          <a:p>
            <a:pPr algn="r"/>
            <a:r>
              <a:rPr lang="he-IL" sz="7200">
                <a:solidFill>
                  <a:schemeClr val="bg1"/>
                </a:solidFill>
                <a:latin typeface="Levenim MT" panose="02010502060101010101" pitchFamily="2" charset="-79"/>
                <a:cs typeface="Levenim MT" panose="02010502060101010101" pitchFamily="2" charset="-79"/>
              </a:rPr>
              <a:t>מי אנחנו?</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2</a:t>
            </a:fld>
            <a:endParaRPr lang="en-US"/>
          </a:p>
        </p:txBody>
      </p:sp>
      <p:sp>
        <p:nvSpPr>
          <p:cNvPr id="7" name="TextBox 6">
            <a:extLst>
              <a:ext uri="{FF2B5EF4-FFF2-40B4-BE49-F238E27FC236}">
                <a16:creationId xmlns:a16="http://schemas.microsoft.com/office/drawing/2014/main" id="{DBC2298F-51D3-CDE0-4EF1-E7FCC5120128}"/>
              </a:ext>
            </a:extLst>
          </p:cNvPr>
          <p:cNvSpPr txBox="1"/>
          <p:nvPr/>
        </p:nvSpPr>
        <p:spPr>
          <a:xfrm>
            <a:off x="713231" y="270325"/>
            <a:ext cx="1929384" cy="36933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he-IL" dirty="0">
                <a:latin typeface="Levenim MT" panose="02010502060101010101" pitchFamily="2" charset="-79"/>
                <a:cs typeface="Levenim MT" panose="02010502060101010101" pitchFamily="2" charset="-79"/>
              </a:rPr>
              <a:t>אורי שלו</a:t>
            </a:r>
            <a:endParaRPr lang="en-US" dirty="0">
              <a:latin typeface="Levenim MT" panose="02010502060101010101" pitchFamily="2" charset="-79"/>
              <a:cs typeface="Levenim MT" panose="02010502060101010101" pitchFamily="2" charset="-79"/>
            </a:endParaRPr>
          </a:p>
        </p:txBody>
      </p:sp>
      <p:sp>
        <p:nvSpPr>
          <p:cNvPr id="9" name="TextBox 8">
            <a:extLst>
              <a:ext uri="{FF2B5EF4-FFF2-40B4-BE49-F238E27FC236}">
                <a16:creationId xmlns:a16="http://schemas.microsoft.com/office/drawing/2014/main" id="{C0524A8A-7A6D-BBF6-16B8-FB2BA1083FA6}"/>
              </a:ext>
            </a:extLst>
          </p:cNvPr>
          <p:cNvSpPr txBox="1"/>
          <p:nvPr/>
        </p:nvSpPr>
        <p:spPr>
          <a:xfrm>
            <a:off x="3796567" y="270325"/>
            <a:ext cx="2039112" cy="36933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he-IL" dirty="0">
                <a:latin typeface="Levenim MT" panose="02010502060101010101" pitchFamily="2" charset="-79"/>
                <a:cs typeface="Levenim MT" panose="02010502060101010101" pitchFamily="2" charset="-79"/>
              </a:rPr>
              <a:t>אופק ולדמן</a:t>
            </a:r>
            <a:endParaRPr lang="en-US" dirty="0">
              <a:latin typeface="Levenim MT" panose="02010502060101010101" pitchFamily="2" charset="-79"/>
              <a:cs typeface="Levenim MT" panose="02010502060101010101" pitchFamily="2" charset="-79"/>
            </a:endParaRPr>
          </a:p>
        </p:txBody>
      </p:sp>
      <p:sp>
        <p:nvSpPr>
          <p:cNvPr id="16" name="TextBox 15">
            <a:extLst>
              <a:ext uri="{FF2B5EF4-FFF2-40B4-BE49-F238E27FC236}">
                <a16:creationId xmlns:a16="http://schemas.microsoft.com/office/drawing/2014/main" id="{F6982F38-C3D1-0F50-C0A0-FFCA7D6FBF9A}"/>
              </a:ext>
            </a:extLst>
          </p:cNvPr>
          <p:cNvSpPr txBox="1"/>
          <p:nvPr/>
        </p:nvSpPr>
        <p:spPr>
          <a:xfrm>
            <a:off x="755763" y="3767328"/>
            <a:ext cx="10863072" cy="1200329"/>
          </a:xfrm>
          <a:prstGeom prst="rect">
            <a:avLst/>
          </a:prstGeom>
          <a:noFill/>
        </p:spPr>
        <p:txBody>
          <a:bodyPr wrap="square" rtlCol="0">
            <a:spAutoFit/>
          </a:bodyPr>
          <a:lstStyle/>
          <a:p>
            <a:pPr marL="285750" indent="-285750" algn="r" rtl="1">
              <a:buFont typeface="Arial" panose="020B0604020202020204" pitchFamily="34" charset="0"/>
              <a:buChar char="•"/>
            </a:pPr>
            <a:r>
              <a:rPr lang="he-IL" dirty="0">
                <a:solidFill>
                  <a:schemeClr val="bg1"/>
                </a:solidFill>
                <a:latin typeface="Levenim MT" panose="02010502060101010101" pitchFamily="2" charset="-79"/>
                <a:cs typeface="Levenim MT" panose="02010502060101010101" pitchFamily="2" charset="-79"/>
              </a:rPr>
              <a:t>שני סטודנטים צעירים שבאים להוביל את תחום עיבוד האותות לעידן חדש</a:t>
            </a:r>
          </a:p>
          <a:p>
            <a:pPr marL="285750" indent="-285750" algn="r" rtl="1">
              <a:buFont typeface="Arial" panose="020B0604020202020204" pitchFamily="34" charset="0"/>
              <a:buChar char="•"/>
            </a:pPr>
            <a:r>
              <a:rPr lang="he-IL" dirty="0">
                <a:solidFill>
                  <a:schemeClr val="bg1"/>
                </a:solidFill>
                <a:latin typeface="Levenim MT" panose="02010502060101010101" pitchFamily="2" charset="-79"/>
                <a:cs typeface="Levenim MT" panose="02010502060101010101" pitchFamily="2" charset="-79"/>
              </a:rPr>
              <a:t>תיכוניסטים (סיימנו יב :] )</a:t>
            </a:r>
          </a:p>
          <a:p>
            <a:pPr marL="285750" indent="-285750" algn="r" rtl="1">
              <a:buFont typeface="Arial" panose="020B0604020202020204" pitchFamily="34" charset="0"/>
              <a:buChar char="•"/>
            </a:pPr>
            <a:r>
              <a:rPr lang="he-IL" dirty="0">
                <a:solidFill>
                  <a:schemeClr val="bg1"/>
                </a:solidFill>
                <a:latin typeface="Levenim MT" panose="02010502060101010101" pitchFamily="2" charset="-79"/>
                <a:cs typeface="Levenim MT" panose="02010502060101010101" pitchFamily="2" charset="-79"/>
              </a:rPr>
              <a:t>מלש"בים</a:t>
            </a:r>
          </a:p>
          <a:p>
            <a:pPr marL="285750" indent="-285750" algn="r" rtl="1">
              <a:buFont typeface="Arial" panose="020B0604020202020204" pitchFamily="34" charset="0"/>
              <a:buChar char="•"/>
            </a:pPr>
            <a:r>
              <a:rPr lang="he-IL" dirty="0">
                <a:solidFill>
                  <a:schemeClr val="bg1"/>
                </a:solidFill>
                <a:latin typeface="Levenim MT" panose="02010502060101010101" pitchFamily="2" charset="-79"/>
                <a:cs typeface="Levenim MT" panose="02010502060101010101" pitchFamily="2" charset="-79"/>
              </a:rPr>
              <a:t>לאחר תחילת הסמסטר בתקופה המורכבת הבנו שיש דברים שכדאי שיגמרו מהר, ושחלק לא יגמרו לעולם</a:t>
            </a:r>
            <a:endParaRPr lang="en-US" dirty="0">
              <a:solidFill>
                <a:schemeClr val="bg1"/>
              </a:solidFill>
              <a:latin typeface="Levenim MT" panose="02010502060101010101" pitchFamily="2" charset="-79"/>
              <a:cs typeface="Levenim MT" panose="02010502060101010101" pitchFamily="2" charset="-79"/>
            </a:endParaRPr>
          </a:p>
        </p:txBody>
      </p:sp>
      <p:pic>
        <p:nvPicPr>
          <p:cNvPr id="20" name="Picture 19" descr="A person in a suit and tie&#10;&#10;Description automatically generated">
            <a:extLst>
              <a:ext uri="{FF2B5EF4-FFF2-40B4-BE49-F238E27FC236}">
                <a16:creationId xmlns:a16="http://schemas.microsoft.com/office/drawing/2014/main" id="{CCBEB682-C038-C404-CAD4-3E9984BF5C18}"/>
              </a:ext>
            </a:extLst>
          </p:cNvPr>
          <p:cNvPicPr>
            <a:picLocks noChangeAspect="1"/>
          </p:cNvPicPr>
          <p:nvPr/>
        </p:nvPicPr>
        <p:blipFill rotWithShape="1">
          <a:blip r:embed="rId2">
            <a:extLst>
              <a:ext uri="{28A0092B-C50C-407E-A947-70E740481C1C}">
                <a14:useLocalDpi xmlns:a14="http://schemas.microsoft.com/office/drawing/2010/main" val="0"/>
              </a:ext>
            </a:extLst>
          </a:blip>
          <a:srcRect b="3619"/>
          <a:stretch/>
        </p:blipFill>
        <p:spPr>
          <a:xfrm>
            <a:off x="713231" y="639657"/>
            <a:ext cx="1929385" cy="2789343"/>
          </a:xfrm>
          <a:prstGeom prst="rect">
            <a:avLst/>
          </a:prstGeom>
        </p:spPr>
      </p:pic>
      <p:pic>
        <p:nvPicPr>
          <p:cNvPr id="23" name="Picture 22">
            <a:extLst>
              <a:ext uri="{FF2B5EF4-FFF2-40B4-BE49-F238E27FC236}">
                <a16:creationId xmlns:a16="http://schemas.microsoft.com/office/drawing/2014/main" id="{096E34F3-EABA-CA3B-9FC7-EE6B587AE07F}"/>
              </a:ext>
            </a:extLst>
          </p:cNvPr>
          <p:cNvPicPr>
            <a:picLocks noChangeAspect="1"/>
          </p:cNvPicPr>
          <p:nvPr/>
        </p:nvPicPr>
        <p:blipFill rotWithShape="1">
          <a:blip r:embed="rId3"/>
          <a:srcRect r="3010"/>
          <a:stretch/>
        </p:blipFill>
        <p:spPr>
          <a:xfrm>
            <a:off x="3796567" y="625813"/>
            <a:ext cx="2039112" cy="2803187"/>
          </a:xfrm>
          <a:prstGeom prst="rect">
            <a:avLst/>
          </a:prstGeom>
        </p:spPr>
      </p:pic>
    </p:spTree>
    <p:extLst>
      <p:ext uri="{BB962C8B-B14F-4D97-AF65-F5344CB8AC3E}">
        <p14:creationId xmlns:p14="http://schemas.microsoft.com/office/powerpoint/2010/main" val="254159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6300216" y="222312"/>
            <a:ext cx="5598751" cy="109250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מה המשימה?</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6982F38-C3D1-0F50-C0A0-FFCA7D6FBF9A}"/>
              </a:ext>
            </a:extLst>
          </p:cNvPr>
          <p:cNvSpPr txBox="1"/>
          <p:nvPr/>
        </p:nvSpPr>
        <p:spPr>
          <a:xfrm>
            <a:off x="1035895" y="1314816"/>
            <a:ext cx="10863072" cy="1754326"/>
          </a:xfrm>
          <a:prstGeom prst="rect">
            <a:avLst/>
          </a:prstGeom>
          <a:noFill/>
        </p:spPr>
        <p:txBody>
          <a:bodyPr wrap="square" rtlCol="0">
            <a:spAutoFit/>
          </a:bodyPr>
          <a:lstStyle/>
          <a:p>
            <a:pPr marL="285750" indent="-285750" algn="just" rtl="1">
              <a:buFont typeface="Arial" panose="020B0604020202020204" pitchFamily="34" charset="0"/>
              <a:buChar char="•"/>
            </a:pPr>
            <a:r>
              <a:rPr lang="he-IL" dirty="0">
                <a:solidFill>
                  <a:schemeClr val="bg1"/>
                </a:solidFill>
                <a:latin typeface="Levenim MT" panose="02010502060101010101" pitchFamily="2" charset="-79"/>
                <a:cs typeface="Levenim MT" panose="02010502060101010101" pitchFamily="2" charset="-79"/>
              </a:rPr>
              <a:t>קיימים לא מעט מקרים בהם אנו רוצים להאיץ או להאט את האות שיש לנו, לדוגמה – צפייה חוזרת בהקלטה של הרצאה והמרצה מדבר לאט, או בסדרת אנימציה כאשר לפעמים מחביאים מסרים סודיים </a:t>
            </a:r>
            <a:r>
              <a:rPr lang="he-IL" dirty="0" err="1">
                <a:solidFill>
                  <a:schemeClr val="bg1"/>
                </a:solidFill>
                <a:latin typeface="Levenim MT" panose="02010502060101010101" pitchFamily="2" charset="-79"/>
                <a:cs typeface="Levenim MT" panose="02010502060101010101" pitchFamily="2" charset="-79"/>
              </a:rPr>
              <a:t>בפריימים</a:t>
            </a:r>
            <a:r>
              <a:rPr lang="he-IL" dirty="0">
                <a:solidFill>
                  <a:schemeClr val="bg1"/>
                </a:solidFill>
                <a:latin typeface="Levenim MT" panose="02010502060101010101" pitchFamily="2" charset="-79"/>
                <a:cs typeface="Levenim MT" panose="02010502060101010101" pitchFamily="2" charset="-79"/>
              </a:rPr>
              <a:t> מסוימים</a:t>
            </a:r>
            <a:r>
              <a:rPr lang="en-US" dirty="0">
                <a:solidFill>
                  <a:schemeClr val="bg1"/>
                </a:solidFill>
                <a:latin typeface="Levenim MT" panose="02010502060101010101" pitchFamily="2" charset="-79"/>
                <a:cs typeface="Levenim MT" panose="02010502060101010101" pitchFamily="2" charset="-79"/>
              </a:rPr>
              <a:t>.</a:t>
            </a:r>
            <a:endParaRPr lang="he-IL" dirty="0">
              <a:solidFill>
                <a:schemeClr val="bg1"/>
              </a:solidFill>
              <a:latin typeface="Levenim MT" panose="02010502060101010101" pitchFamily="2" charset="-79"/>
              <a:cs typeface="Levenim MT" panose="02010502060101010101" pitchFamily="2" charset="-79"/>
            </a:endParaRPr>
          </a:p>
          <a:p>
            <a:pPr marL="285750" indent="-285750" algn="just" rtl="1">
              <a:buFont typeface="Arial" panose="020B0604020202020204" pitchFamily="34" charset="0"/>
              <a:buChar char="•"/>
            </a:pPr>
            <a:r>
              <a:rPr lang="he-IL" dirty="0">
                <a:solidFill>
                  <a:schemeClr val="bg1"/>
                </a:solidFill>
                <a:latin typeface="Levenim MT" panose="02010502060101010101" pitchFamily="2" charset="-79"/>
                <a:cs typeface="Levenim MT" panose="02010502060101010101" pitchFamily="2" charset="-79"/>
              </a:rPr>
              <a:t>נהוג לעשות האצות והאטות בכפולות של רבע (0.25, 0.5, 0.75, 1.25, 1.5, 2).</a:t>
            </a:r>
          </a:p>
          <a:p>
            <a:pPr marL="285750" indent="-285750" algn="just" rtl="1">
              <a:buFont typeface="Arial" panose="020B0604020202020204" pitchFamily="34" charset="0"/>
              <a:buChar char="•"/>
            </a:pPr>
            <a:r>
              <a:rPr lang="he-IL" dirty="0">
                <a:solidFill>
                  <a:schemeClr val="bg1"/>
                </a:solidFill>
                <a:latin typeface="Levenim MT" panose="02010502060101010101" pitchFamily="2" charset="-79"/>
                <a:cs typeface="Levenim MT" panose="02010502060101010101" pitchFamily="2" charset="-79"/>
              </a:rPr>
              <a:t>משימתנו היא - לבנות את הפונקציה שתקבל אות מסוג </a:t>
            </a:r>
            <a:r>
              <a:rPr lang="en-US" dirty="0">
                <a:solidFill>
                  <a:schemeClr val="bg1"/>
                </a:solidFill>
                <a:latin typeface="Levenim MT" panose="02010502060101010101" pitchFamily="2" charset="-79"/>
                <a:cs typeface="Levenim MT" panose="02010502060101010101" pitchFamily="2" charset="-79"/>
              </a:rPr>
              <a:t>WAV</a:t>
            </a:r>
            <a:r>
              <a:rPr lang="he-IL" dirty="0">
                <a:solidFill>
                  <a:schemeClr val="bg1"/>
                </a:solidFill>
                <a:latin typeface="Levenim MT" panose="02010502060101010101" pitchFamily="2" charset="-79"/>
                <a:cs typeface="Levenim MT" panose="02010502060101010101" pitchFamily="2" charset="-79"/>
              </a:rPr>
              <a:t> ופקטור מסוים כקלט ותאיץ/תאיט אותו לפי הפקטור ותחזיר את האות </a:t>
            </a:r>
            <a:r>
              <a:rPr lang="en-US" dirty="0">
                <a:solidFill>
                  <a:schemeClr val="bg1"/>
                </a:solidFill>
                <a:latin typeface="Levenim MT" panose="02010502060101010101" pitchFamily="2" charset="-79"/>
                <a:cs typeface="Levenim MT" panose="02010502060101010101" pitchFamily="2" charset="-79"/>
              </a:rPr>
              <a:t>WAV</a:t>
            </a:r>
            <a:r>
              <a:rPr lang="he-IL" dirty="0">
                <a:solidFill>
                  <a:schemeClr val="bg1"/>
                </a:solidFill>
                <a:latin typeface="Levenim MT" panose="02010502060101010101" pitchFamily="2" charset="-79"/>
                <a:cs typeface="Levenim MT" panose="02010502060101010101" pitchFamily="2" charset="-79"/>
              </a:rPr>
              <a:t> החדש. </a:t>
            </a:r>
          </a:p>
        </p:txBody>
      </p:sp>
    </p:spTree>
    <p:extLst>
      <p:ext uri="{BB962C8B-B14F-4D97-AF65-F5344CB8AC3E}">
        <p14:creationId xmlns:p14="http://schemas.microsoft.com/office/powerpoint/2010/main" val="2119111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3172968" y="39432"/>
            <a:ext cx="5598751" cy="1092504"/>
          </a:xfrm>
        </p:spPr>
        <p:txBody>
          <a:bodyPr vert="horz" lIns="91440" tIns="45720" rIns="91440" bIns="45720" rtlCol="0" anchor="t">
            <a:normAutofit fontScale="90000"/>
          </a:bodyPr>
          <a:lstStyle/>
          <a:p>
            <a:pPr algn="ctr"/>
            <a:r>
              <a:rPr lang="he-IL" sz="7200" dirty="0">
                <a:solidFill>
                  <a:schemeClr val="bg1"/>
                </a:solidFill>
                <a:latin typeface="Levenim MT" panose="02010502060101010101" pitchFamily="2" charset="-79"/>
                <a:cs typeface="Levenim MT" panose="02010502060101010101" pitchFamily="2" charset="-79"/>
              </a:rPr>
              <a:t>ואיך זה עובד?</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4</a:t>
            </a:fld>
            <a:endParaRPr lang="en-US"/>
          </a:p>
        </p:txBody>
      </p:sp>
      <p:pic>
        <p:nvPicPr>
          <p:cNvPr id="3" name="תמונה 2">
            <a:extLst>
              <a:ext uri="{FF2B5EF4-FFF2-40B4-BE49-F238E27FC236}">
                <a16:creationId xmlns:a16="http://schemas.microsoft.com/office/drawing/2014/main" id="{E032DB19-5F01-5DC0-4464-BCEC75DD1382}"/>
              </a:ext>
            </a:extLst>
          </p:cNvPr>
          <p:cNvPicPr>
            <a:picLocks noChangeAspect="1"/>
          </p:cNvPicPr>
          <p:nvPr/>
        </p:nvPicPr>
        <p:blipFill>
          <a:blip r:embed="rId2"/>
          <a:stretch>
            <a:fillRect/>
          </a:stretch>
        </p:blipFill>
        <p:spPr>
          <a:xfrm>
            <a:off x="2558375" y="1060313"/>
            <a:ext cx="6601838" cy="4951379"/>
          </a:xfrm>
          <a:prstGeom prst="rect">
            <a:avLst/>
          </a:prstGeom>
        </p:spPr>
      </p:pic>
      <p:pic>
        <p:nvPicPr>
          <p:cNvPr id="10" name="תמונה 9" descr="תמונה שמכילה גרפיקה, גופן, סמל, טיפוגרפיה&#10;&#10;התיאור נוצר באופן אוטומטי">
            <a:extLst>
              <a:ext uri="{FF2B5EF4-FFF2-40B4-BE49-F238E27FC236}">
                <a16:creationId xmlns:a16="http://schemas.microsoft.com/office/drawing/2014/main" id="{EBD88DC6-7A05-DF86-E3E5-7663E7CA0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143" y="750794"/>
            <a:ext cx="3429000" cy="3429000"/>
          </a:xfrm>
          <a:prstGeom prst="rect">
            <a:avLst/>
          </a:prstGeom>
        </p:spPr>
      </p:pic>
    </p:spTree>
    <p:extLst>
      <p:ext uri="{BB962C8B-B14F-4D97-AF65-F5344CB8AC3E}">
        <p14:creationId xmlns:p14="http://schemas.microsoft.com/office/powerpoint/2010/main" val="372636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2331720" y="301752"/>
            <a:ext cx="9567247" cy="101306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הפונקציות שלנו!</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5</a:t>
            </a:fld>
            <a:endParaRPr lang="en-US"/>
          </a:p>
        </p:txBody>
      </p:sp>
      <p:sp>
        <p:nvSpPr>
          <p:cNvPr id="16" name="TextBox 15">
            <a:extLst>
              <a:ext uri="{FF2B5EF4-FFF2-40B4-BE49-F238E27FC236}">
                <a16:creationId xmlns:a16="http://schemas.microsoft.com/office/drawing/2014/main" id="{F6982F38-C3D1-0F50-C0A0-FFCA7D6FBF9A}"/>
              </a:ext>
            </a:extLst>
          </p:cNvPr>
          <p:cNvSpPr txBox="1"/>
          <p:nvPr/>
        </p:nvSpPr>
        <p:spPr>
          <a:xfrm>
            <a:off x="1638441" y="3192097"/>
            <a:ext cx="3419856" cy="3139321"/>
          </a:xfrm>
          <a:prstGeom prst="rect">
            <a:avLst/>
          </a:prstGeom>
          <a:noFill/>
        </p:spPr>
        <p:txBody>
          <a:bodyPr wrap="square" rtlCol="0">
            <a:spAutoFit/>
          </a:bodyPr>
          <a:lstStyle/>
          <a:p>
            <a:pPr marL="342900" indent="-342900" algn="just" rtl="1">
              <a:buAutoNum type="arabicPeriod"/>
            </a:pPr>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en-US" dirty="0">
              <a:solidFill>
                <a:schemeClr val="bg1"/>
              </a:solidFill>
              <a:latin typeface="Levenim MT" panose="02010502060101010101" pitchFamily="2" charset="-79"/>
              <a:cs typeface="Levenim MT" panose="02010502060101010101" pitchFamily="2" charset="-79"/>
            </a:endParaRPr>
          </a:p>
        </p:txBody>
      </p:sp>
      <p:sp>
        <p:nvSpPr>
          <p:cNvPr id="8" name="TextBox 7">
            <a:extLst>
              <a:ext uri="{FF2B5EF4-FFF2-40B4-BE49-F238E27FC236}">
                <a16:creationId xmlns:a16="http://schemas.microsoft.com/office/drawing/2014/main" id="{61DC21FF-866B-025F-DE3E-CF7E5B158359}"/>
              </a:ext>
            </a:extLst>
          </p:cNvPr>
          <p:cNvSpPr txBox="1"/>
          <p:nvPr/>
        </p:nvSpPr>
        <p:spPr>
          <a:xfrm>
            <a:off x="523017" y="1776845"/>
            <a:ext cx="10980135" cy="3693319"/>
          </a:xfrm>
          <a:prstGeom prst="rect">
            <a:avLst/>
          </a:prstGeom>
          <a:noFill/>
        </p:spPr>
        <p:txBody>
          <a:bodyPr wrap="square" rtlCol="0">
            <a:spAutoFit/>
          </a:bodyPr>
          <a:lstStyle/>
          <a:p>
            <a:pPr algn="r" rtl="1"/>
            <a:r>
              <a:rPr lang="he-IL" dirty="0">
                <a:solidFill>
                  <a:schemeClr val="bg1"/>
                </a:solidFill>
                <a:latin typeface="Levenim MT" panose="02010502060101010101" pitchFamily="2" charset="-79"/>
                <a:cs typeface="Levenim MT" panose="02010502060101010101" pitchFamily="2" charset="-79"/>
              </a:rPr>
              <a:t>איך עובד הקוד:</a:t>
            </a:r>
          </a:p>
          <a:p>
            <a:pPr algn="r" rtl="1"/>
            <a:endParaRPr lang="he-IL" dirty="0">
              <a:solidFill>
                <a:schemeClr val="bg1"/>
              </a:solidFill>
              <a:latin typeface="Levenim MT" panose="02010502060101010101" pitchFamily="2" charset="-79"/>
              <a:cs typeface="Levenim MT" panose="02010502060101010101" pitchFamily="2" charset="-79"/>
            </a:endParaRPr>
          </a:p>
          <a:p>
            <a:pPr algn="r" rtl="1"/>
            <a:r>
              <a:rPr lang="he-IL" dirty="0" err="1">
                <a:solidFill>
                  <a:schemeClr val="bg1"/>
                </a:solidFill>
                <a:latin typeface="Levenim MT" panose="02010502060101010101" pitchFamily="2" charset="-79"/>
                <a:cs typeface="Levenim MT" panose="02010502060101010101" pitchFamily="2" charset="-79"/>
              </a:rPr>
              <a:t>פונקצית</a:t>
            </a:r>
            <a:r>
              <a:rPr lang="he-IL" dirty="0">
                <a:solidFill>
                  <a:schemeClr val="bg1"/>
                </a:solidFill>
                <a:latin typeface="Levenim MT" panose="02010502060101010101" pitchFamily="2" charset="-79"/>
                <a:cs typeface="Levenim MT" panose="02010502060101010101" pitchFamily="2" charset="-79"/>
              </a:rPr>
              <a:t> האטה (</a:t>
            </a:r>
            <a:r>
              <a:rPr lang="en-US" dirty="0">
                <a:solidFill>
                  <a:schemeClr val="bg1"/>
                </a:solidFill>
                <a:latin typeface="Levenim MT" panose="02010502060101010101" pitchFamily="2" charset="-79"/>
                <a:cs typeface="Levenim MT" panose="02010502060101010101" pitchFamily="2" charset="-79"/>
              </a:rPr>
              <a:t>speed down</a:t>
            </a:r>
            <a:r>
              <a:rPr lang="he-IL" dirty="0">
                <a:solidFill>
                  <a:schemeClr val="bg1"/>
                </a:solidFill>
                <a:latin typeface="Levenim MT" panose="02010502060101010101" pitchFamily="2" charset="-79"/>
                <a:cs typeface="Levenim MT" panose="02010502060101010101" pitchFamily="2" charset="-79"/>
              </a:rPr>
              <a:t>): עושה אינטרפולציה והופך את האות שלנו לרחב יותר</a:t>
            </a:r>
          </a:p>
          <a:p>
            <a:pPr algn="r" rtl="1"/>
            <a:endParaRPr lang="he-IL" dirty="0">
              <a:solidFill>
                <a:schemeClr val="bg1"/>
              </a:solidFill>
              <a:latin typeface="Levenim MT" panose="02010502060101010101" pitchFamily="2" charset="-79"/>
              <a:cs typeface="Levenim MT" panose="02010502060101010101" pitchFamily="2" charset="-79"/>
            </a:endParaRPr>
          </a:p>
          <a:p>
            <a:pPr algn="r" rtl="1"/>
            <a:r>
              <a:rPr lang="he-IL" dirty="0" err="1">
                <a:solidFill>
                  <a:schemeClr val="bg1"/>
                </a:solidFill>
                <a:latin typeface="Levenim MT" panose="02010502060101010101" pitchFamily="2" charset="-79"/>
                <a:cs typeface="Levenim MT" panose="02010502060101010101" pitchFamily="2" charset="-79"/>
              </a:rPr>
              <a:t>פונקצית</a:t>
            </a:r>
            <a:r>
              <a:rPr lang="he-IL" dirty="0">
                <a:solidFill>
                  <a:schemeClr val="bg1"/>
                </a:solidFill>
                <a:latin typeface="Levenim MT" panose="02010502060101010101" pitchFamily="2" charset="-79"/>
                <a:cs typeface="Levenim MT" panose="02010502060101010101" pitchFamily="2" charset="-79"/>
              </a:rPr>
              <a:t> האצה (</a:t>
            </a:r>
            <a:r>
              <a:rPr lang="en-US" dirty="0">
                <a:solidFill>
                  <a:schemeClr val="bg1"/>
                </a:solidFill>
                <a:latin typeface="Levenim MT" panose="02010502060101010101" pitchFamily="2" charset="-79"/>
                <a:cs typeface="Levenim MT" panose="02010502060101010101" pitchFamily="2" charset="-79"/>
              </a:rPr>
              <a:t>speed up</a:t>
            </a:r>
            <a:r>
              <a:rPr lang="he-IL" dirty="0">
                <a:solidFill>
                  <a:schemeClr val="bg1"/>
                </a:solidFill>
                <a:latin typeface="Levenim MT" panose="02010502060101010101" pitchFamily="2" charset="-79"/>
                <a:cs typeface="Levenim MT" panose="02010502060101010101" pitchFamily="2" charset="-79"/>
              </a:rPr>
              <a:t>): עושה דצימציה והופך את האות שלנו לצר יותר</a:t>
            </a:r>
          </a:p>
          <a:p>
            <a:pPr algn="r" rtl="1"/>
            <a:endParaRPr lang="he-IL" dirty="0">
              <a:solidFill>
                <a:schemeClr val="bg1"/>
              </a:solidFill>
              <a:latin typeface="Levenim MT" panose="02010502060101010101" pitchFamily="2" charset="-79"/>
              <a:cs typeface="Levenim MT" panose="02010502060101010101" pitchFamily="2" charset="-79"/>
            </a:endParaRPr>
          </a:p>
          <a:p>
            <a:pPr algn="r" rtl="1"/>
            <a:r>
              <a:rPr lang="he-IL" dirty="0">
                <a:solidFill>
                  <a:schemeClr val="bg1"/>
                </a:solidFill>
                <a:latin typeface="Levenim MT" panose="02010502060101010101" pitchFamily="2" charset="-79"/>
                <a:cs typeface="Levenim MT" panose="02010502060101010101" pitchFamily="2" charset="-79"/>
              </a:rPr>
              <a:t>הפונקציה המרכזית: מקבלת את האות ופקטור. במידה ואנחנו צריכים להאט בפקטור של מספר טבעי, ניתן פשוט לשלוח ל</a:t>
            </a:r>
            <a:r>
              <a:rPr lang="en-US" dirty="0">
                <a:solidFill>
                  <a:schemeClr val="bg1"/>
                </a:solidFill>
                <a:latin typeface="Levenim MT" panose="02010502060101010101" pitchFamily="2" charset="-79"/>
                <a:cs typeface="Levenim MT" panose="02010502060101010101" pitchFamily="2" charset="-79"/>
              </a:rPr>
              <a:t>speed down</a:t>
            </a:r>
            <a:r>
              <a:rPr lang="he-IL" dirty="0">
                <a:solidFill>
                  <a:schemeClr val="bg1"/>
                </a:solidFill>
                <a:latin typeface="Levenim MT" panose="02010502060101010101" pitchFamily="2" charset="-79"/>
                <a:cs typeface="Levenim MT" panose="02010502060101010101" pitchFamily="2" charset="-79"/>
              </a:rPr>
              <a:t>, אחרת אנחנו מקבלים שבר - ואז אנחנו עושים דצימציה ואז אינטרפולציה עם פקטור 4 שקבענו מראש למען נוחות ובהירות. לדוגמא, אם הפקטור שהפונקציה מקבלת הוא 0.75, היא תעשה </a:t>
            </a:r>
            <a:r>
              <a:rPr lang="en-US" dirty="0">
                <a:solidFill>
                  <a:schemeClr val="bg1"/>
                </a:solidFill>
                <a:latin typeface="Levenim MT" panose="02010502060101010101" pitchFamily="2" charset="-79"/>
                <a:cs typeface="Levenim MT" panose="02010502060101010101" pitchFamily="2" charset="-79"/>
              </a:rPr>
              <a:t>speed up </a:t>
            </a:r>
            <a:r>
              <a:rPr lang="he-IL" dirty="0">
                <a:solidFill>
                  <a:schemeClr val="bg1"/>
                </a:solidFill>
                <a:latin typeface="Levenim MT" panose="02010502060101010101" pitchFamily="2" charset="-79"/>
                <a:cs typeface="Levenim MT" panose="02010502060101010101" pitchFamily="2" charset="-79"/>
              </a:rPr>
              <a:t> (דצימציה) עם פקטור 3, ואז </a:t>
            </a:r>
            <a:r>
              <a:rPr lang="en-US" dirty="0">
                <a:solidFill>
                  <a:schemeClr val="bg1"/>
                </a:solidFill>
                <a:latin typeface="Levenim MT" panose="02010502060101010101" pitchFamily="2" charset="-79"/>
                <a:cs typeface="Levenim MT" panose="02010502060101010101" pitchFamily="2" charset="-79"/>
              </a:rPr>
              <a:t>speed down</a:t>
            </a:r>
            <a:r>
              <a:rPr lang="he-IL" dirty="0">
                <a:solidFill>
                  <a:schemeClr val="bg1"/>
                </a:solidFill>
                <a:latin typeface="Levenim MT" panose="02010502060101010101" pitchFamily="2" charset="-79"/>
                <a:cs typeface="Levenim MT" panose="02010502060101010101" pitchFamily="2" charset="-79"/>
              </a:rPr>
              <a:t> (אינטרפולציה) עם פקטור 4 על הקוד שהגברנו עכשיו, וזה ייתן לנו את האות מואט פי 1.333.</a:t>
            </a:r>
          </a:p>
          <a:p>
            <a:pPr algn="r" rtl="1"/>
            <a:endParaRPr lang="he-IL" dirty="0">
              <a:solidFill>
                <a:schemeClr val="bg1"/>
              </a:solidFill>
              <a:latin typeface="Levenim MT" panose="02010502060101010101" pitchFamily="2" charset="-79"/>
              <a:cs typeface="Levenim MT" panose="02010502060101010101" pitchFamily="2" charset="-79"/>
            </a:endParaRPr>
          </a:p>
          <a:p>
            <a:pPr algn="r" rtl="1"/>
            <a:r>
              <a:rPr lang="he-IL" dirty="0">
                <a:solidFill>
                  <a:schemeClr val="bg1"/>
                </a:solidFill>
                <a:latin typeface="Levenim MT" panose="02010502060101010101" pitchFamily="2" charset="-79"/>
                <a:cs typeface="Levenim MT" panose="02010502060101010101" pitchFamily="2" charset="-79"/>
              </a:rPr>
              <a:t>עבור האצה התהליך דומה רק פעולות הפוכות.</a:t>
            </a:r>
            <a:endParaRPr lang="en-US" dirty="0">
              <a:solidFill>
                <a:schemeClr val="bg1"/>
              </a:solidFill>
              <a:latin typeface="Levenim MT" panose="02010502060101010101" pitchFamily="2" charset="-79"/>
              <a:cs typeface="Levenim MT" panose="02010502060101010101" pitchFamily="2" charset="-79"/>
            </a:endParaRPr>
          </a:p>
        </p:txBody>
      </p:sp>
    </p:spTree>
    <p:extLst>
      <p:ext uri="{BB962C8B-B14F-4D97-AF65-F5344CB8AC3E}">
        <p14:creationId xmlns:p14="http://schemas.microsoft.com/office/powerpoint/2010/main" val="2395367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2331720" y="301752"/>
            <a:ext cx="9567247" cy="101306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חלוקה למקרים:</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6</a:t>
            </a:fld>
            <a:endParaRPr lang="en-US"/>
          </a:p>
        </p:txBody>
      </p:sp>
      <p:sp>
        <p:nvSpPr>
          <p:cNvPr id="16" name="TextBox 15">
            <a:extLst>
              <a:ext uri="{FF2B5EF4-FFF2-40B4-BE49-F238E27FC236}">
                <a16:creationId xmlns:a16="http://schemas.microsoft.com/office/drawing/2014/main" id="{F6982F38-C3D1-0F50-C0A0-FFCA7D6FBF9A}"/>
              </a:ext>
            </a:extLst>
          </p:cNvPr>
          <p:cNvSpPr txBox="1"/>
          <p:nvPr/>
        </p:nvSpPr>
        <p:spPr>
          <a:xfrm>
            <a:off x="1638441" y="3192097"/>
            <a:ext cx="3419856" cy="3139321"/>
          </a:xfrm>
          <a:prstGeom prst="rect">
            <a:avLst/>
          </a:prstGeom>
          <a:noFill/>
        </p:spPr>
        <p:txBody>
          <a:bodyPr wrap="square" rtlCol="0">
            <a:spAutoFit/>
          </a:bodyPr>
          <a:lstStyle/>
          <a:p>
            <a:pPr marL="342900" indent="-342900" algn="just" rtl="1">
              <a:buAutoNum type="arabicPeriod"/>
            </a:pPr>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endParaRPr lang="en-US" dirty="0">
              <a:solidFill>
                <a:schemeClr val="bg1"/>
              </a:solidFill>
              <a:latin typeface="Levenim MT" panose="02010502060101010101" pitchFamily="2" charset="-79"/>
              <a:cs typeface="Levenim MT" panose="02010502060101010101" pitchFamily="2" charset="-79"/>
            </a:endParaRPr>
          </a:p>
        </p:txBody>
      </p:sp>
      <p:sp>
        <p:nvSpPr>
          <p:cNvPr id="8" name="TextBox 7">
            <a:extLst>
              <a:ext uri="{FF2B5EF4-FFF2-40B4-BE49-F238E27FC236}">
                <a16:creationId xmlns:a16="http://schemas.microsoft.com/office/drawing/2014/main" id="{61DC21FF-866B-025F-DE3E-CF7E5B158359}"/>
              </a:ext>
            </a:extLst>
          </p:cNvPr>
          <p:cNvSpPr txBox="1"/>
          <p:nvPr/>
        </p:nvSpPr>
        <p:spPr>
          <a:xfrm>
            <a:off x="523017" y="1776845"/>
            <a:ext cx="10980135" cy="1200329"/>
          </a:xfrm>
          <a:prstGeom prst="rect">
            <a:avLst/>
          </a:prstGeom>
          <a:noFill/>
        </p:spPr>
        <p:txBody>
          <a:bodyPr wrap="square" rtlCol="0">
            <a:spAutoFit/>
          </a:bodyPr>
          <a:lstStyle/>
          <a:p>
            <a:pPr algn="just" rtl="1"/>
            <a:r>
              <a:rPr lang="he-IL" dirty="0">
                <a:solidFill>
                  <a:schemeClr val="bg1"/>
                </a:solidFill>
                <a:latin typeface="Levenim MT" panose="02010502060101010101" pitchFamily="2" charset="-79"/>
                <a:cs typeface="Levenim MT" panose="02010502060101010101" pitchFamily="2" charset="-79"/>
              </a:rPr>
              <a:t>אם הפקטור טבעי – מבצעים האטה רגילה.</a:t>
            </a:r>
          </a:p>
          <a:p>
            <a:pPr algn="just" rtl="1"/>
            <a:endParaRPr lang="he-IL" dirty="0">
              <a:solidFill>
                <a:schemeClr val="bg1"/>
              </a:solidFill>
              <a:latin typeface="Levenim MT" panose="02010502060101010101" pitchFamily="2" charset="-79"/>
              <a:cs typeface="Levenim MT" panose="02010502060101010101" pitchFamily="2" charset="-79"/>
            </a:endParaRPr>
          </a:p>
          <a:p>
            <a:pPr algn="just" rtl="1"/>
            <a:r>
              <a:rPr lang="he-IL" dirty="0">
                <a:solidFill>
                  <a:schemeClr val="bg1"/>
                </a:solidFill>
                <a:latin typeface="Levenim MT" panose="02010502060101010101" pitchFamily="2" charset="-79"/>
                <a:cs typeface="Levenim MT" panose="02010502060101010101" pitchFamily="2" charset="-79"/>
              </a:rPr>
              <a:t>אם הפקטור הוא מספר </a:t>
            </a:r>
            <a:r>
              <a:rPr lang="en-GB" dirty="0">
                <a:solidFill>
                  <a:schemeClr val="bg1"/>
                </a:solidFill>
                <a:latin typeface="Levenim MT" panose="02010502060101010101" pitchFamily="2" charset="-79"/>
                <a:cs typeface="Levenim MT" panose="02010502060101010101" pitchFamily="2" charset="-79"/>
              </a:rPr>
              <a:t>m/n</a:t>
            </a:r>
            <a:r>
              <a:rPr lang="he-IL" dirty="0">
                <a:solidFill>
                  <a:schemeClr val="bg1"/>
                </a:solidFill>
                <a:latin typeface="Levenim MT" panose="02010502060101010101" pitchFamily="2" charset="-79"/>
                <a:cs typeface="Levenim MT" panose="02010502060101010101" pitchFamily="2" charset="-79"/>
              </a:rPr>
              <a:t> כאשר </a:t>
            </a:r>
            <a:r>
              <a:rPr lang="en-GB" dirty="0">
                <a:solidFill>
                  <a:schemeClr val="bg1"/>
                </a:solidFill>
                <a:latin typeface="Levenim MT" panose="02010502060101010101" pitchFamily="2" charset="-79"/>
                <a:cs typeface="Levenim MT" panose="02010502060101010101" pitchFamily="2" charset="-79"/>
              </a:rPr>
              <a:t>m,n</a:t>
            </a:r>
            <a:r>
              <a:rPr lang="he-IL" dirty="0">
                <a:solidFill>
                  <a:schemeClr val="bg1"/>
                </a:solidFill>
                <a:latin typeface="Levenim MT" panose="02010502060101010101" pitchFamily="2" charset="-79"/>
                <a:cs typeface="Levenim MT" panose="02010502060101010101" pitchFamily="2" charset="-79"/>
              </a:rPr>
              <a:t> שונים מ 1 – אז מבצעים האצה לפי פקטור </a:t>
            </a:r>
            <a:r>
              <a:rPr lang="en-GB" dirty="0">
                <a:solidFill>
                  <a:schemeClr val="bg1"/>
                </a:solidFill>
                <a:latin typeface="Levenim MT" panose="02010502060101010101" pitchFamily="2" charset="-79"/>
                <a:cs typeface="Levenim MT" panose="02010502060101010101" pitchFamily="2" charset="-79"/>
              </a:rPr>
              <a:t>m</a:t>
            </a:r>
            <a:r>
              <a:rPr lang="he-IL" dirty="0">
                <a:solidFill>
                  <a:schemeClr val="bg1"/>
                </a:solidFill>
                <a:latin typeface="Levenim MT" panose="02010502060101010101" pitchFamily="2" charset="-79"/>
                <a:cs typeface="Levenim MT" panose="02010502060101010101" pitchFamily="2" charset="-79"/>
              </a:rPr>
              <a:t>, ולאחר מכן את האות המואץ מאיטים לפי פקטור </a:t>
            </a:r>
            <a:r>
              <a:rPr lang="en-GB" dirty="0">
                <a:solidFill>
                  <a:schemeClr val="bg1"/>
                </a:solidFill>
                <a:latin typeface="Levenim MT" panose="02010502060101010101" pitchFamily="2" charset="-79"/>
                <a:cs typeface="Levenim MT" panose="02010502060101010101" pitchFamily="2" charset="-79"/>
              </a:rPr>
              <a:t>n</a:t>
            </a:r>
            <a:r>
              <a:rPr lang="he-IL" dirty="0">
                <a:solidFill>
                  <a:schemeClr val="bg1"/>
                </a:solidFill>
                <a:latin typeface="Levenim MT" panose="02010502060101010101" pitchFamily="2" charset="-79"/>
                <a:cs typeface="Levenim MT" panose="02010502060101010101" pitchFamily="2" charset="-79"/>
              </a:rPr>
              <a:t>.</a:t>
            </a:r>
          </a:p>
        </p:txBody>
      </p:sp>
    </p:spTree>
    <p:extLst>
      <p:ext uri="{BB962C8B-B14F-4D97-AF65-F5344CB8AC3E}">
        <p14:creationId xmlns:p14="http://schemas.microsoft.com/office/powerpoint/2010/main" val="68209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2331720" y="301752"/>
            <a:ext cx="9567247" cy="101306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דוגמות שונות:</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7</a:t>
            </a:fld>
            <a:endParaRPr lang="en-US"/>
          </a:p>
        </p:txBody>
      </p:sp>
      <p:pic>
        <p:nvPicPr>
          <p:cNvPr id="7" name="Picture 6">
            <a:extLst>
              <a:ext uri="{FF2B5EF4-FFF2-40B4-BE49-F238E27FC236}">
                <a16:creationId xmlns:a16="http://schemas.microsoft.com/office/drawing/2014/main" id="{D48DAB87-A03C-B328-3F43-7096F24C23D0}"/>
              </a:ext>
            </a:extLst>
          </p:cNvPr>
          <p:cNvPicPr>
            <a:picLocks noChangeAspect="1"/>
          </p:cNvPicPr>
          <p:nvPr/>
        </p:nvPicPr>
        <p:blipFill>
          <a:blip r:embed="rId2"/>
          <a:stretch>
            <a:fillRect/>
          </a:stretch>
        </p:blipFill>
        <p:spPr>
          <a:xfrm>
            <a:off x="1327771" y="1616568"/>
            <a:ext cx="5047918" cy="2781098"/>
          </a:xfrm>
          <a:prstGeom prst="rect">
            <a:avLst/>
          </a:prstGeom>
        </p:spPr>
      </p:pic>
      <p:sp>
        <p:nvSpPr>
          <p:cNvPr id="8" name="TextBox 7">
            <a:extLst>
              <a:ext uri="{FF2B5EF4-FFF2-40B4-BE49-F238E27FC236}">
                <a16:creationId xmlns:a16="http://schemas.microsoft.com/office/drawing/2014/main" id="{665CDBED-1BBF-3A31-DFDD-58FC0DD0875C}"/>
              </a:ext>
            </a:extLst>
          </p:cNvPr>
          <p:cNvSpPr txBox="1"/>
          <p:nvPr/>
        </p:nvSpPr>
        <p:spPr>
          <a:xfrm>
            <a:off x="7635240" y="2157984"/>
            <a:ext cx="3374136" cy="369332"/>
          </a:xfrm>
          <a:prstGeom prst="rect">
            <a:avLst/>
          </a:prstGeom>
          <a:noFill/>
        </p:spPr>
        <p:txBody>
          <a:bodyPr wrap="square" rtlCol="0">
            <a:spAutoFit/>
          </a:bodyPr>
          <a:lstStyle/>
          <a:p>
            <a:pPr algn="r" rtl="1"/>
            <a:r>
              <a:rPr lang="he-IL" dirty="0">
                <a:solidFill>
                  <a:schemeClr val="bg1"/>
                </a:solidFill>
                <a:latin typeface="Levenim MT" panose="02010502060101010101" pitchFamily="2" charset="-79"/>
                <a:cs typeface="Levenim MT" panose="02010502060101010101" pitchFamily="2" charset="-79"/>
              </a:rPr>
              <a:t>דוגמה עבור </a:t>
            </a:r>
            <a:r>
              <a:rPr lang="he-IL" b="1" dirty="0">
                <a:solidFill>
                  <a:schemeClr val="bg1"/>
                </a:solidFill>
                <a:latin typeface="Levenim MT" panose="02010502060101010101" pitchFamily="2" charset="-79"/>
                <a:cs typeface="Levenim MT" panose="02010502060101010101" pitchFamily="2" charset="-79"/>
              </a:rPr>
              <a:t>האצה</a:t>
            </a:r>
            <a:r>
              <a:rPr lang="he-IL" dirty="0">
                <a:solidFill>
                  <a:schemeClr val="bg1"/>
                </a:solidFill>
                <a:latin typeface="Levenim MT" panose="02010502060101010101" pitchFamily="2" charset="-79"/>
                <a:cs typeface="Levenim MT" panose="02010502060101010101" pitchFamily="2" charset="-79"/>
              </a:rPr>
              <a:t> בפקטור 2:</a:t>
            </a:r>
            <a:endParaRPr lang="en-US" dirty="0">
              <a:solidFill>
                <a:schemeClr val="bg1"/>
              </a:solidFill>
              <a:latin typeface="Levenim MT" panose="02010502060101010101" pitchFamily="2" charset="-79"/>
              <a:cs typeface="Levenim MT" panose="02010502060101010101" pitchFamily="2" charset="-79"/>
            </a:endParaRPr>
          </a:p>
        </p:txBody>
      </p:sp>
      <p:pic>
        <p:nvPicPr>
          <p:cNvPr id="3" name="תמונה 2">
            <a:extLst>
              <a:ext uri="{FF2B5EF4-FFF2-40B4-BE49-F238E27FC236}">
                <a16:creationId xmlns:a16="http://schemas.microsoft.com/office/drawing/2014/main" id="{CD8283BB-664C-D10F-F4E6-0024FEF5C4A8}"/>
              </a:ext>
            </a:extLst>
          </p:cNvPr>
          <p:cNvPicPr>
            <a:picLocks noChangeAspect="1"/>
          </p:cNvPicPr>
          <p:nvPr/>
        </p:nvPicPr>
        <p:blipFill>
          <a:blip r:embed="rId3"/>
          <a:stretch>
            <a:fillRect/>
          </a:stretch>
        </p:blipFill>
        <p:spPr>
          <a:xfrm>
            <a:off x="1182624" y="1322804"/>
            <a:ext cx="6083030" cy="3368625"/>
          </a:xfrm>
          <a:prstGeom prst="rect">
            <a:avLst/>
          </a:prstGeom>
        </p:spPr>
      </p:pic>
    </p:spTree>
    <p:extLst>
      <p:ext uri="{BB962C8B-B14F-4D97-AF65-F5344CB8AC3E}">
        <p14:creationId xmlns:p14="http://schemas.microsoft.com/office/powerpoint/2010/main" val="2024357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2331720" y="301752"/>
            <a:ext cx="9567247" cy="101306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דוגמות שונות:</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8</a:t>
            </a:fld>
            <a:endParaRPr lang="en-US"/>
          </a:p>
        </p:txBody>
      </p:sp>
      <p:sp>
        <p:nvSpPr>
          <p:cNvPr id="8" name="TextBox 7">
            <a:extLst>
              <a:ext uri="{FF2B5EF4-FFF2-40B4-BE49-F238E27FC236}">
                <a16:creationId xmlns:a16="http://schemas.microsoft.com/office/drawing/2014/main" id="{665CDBED-1BBF-3A31-DFDD-58FC0DD0875C}"/>
              </a:ext>
            </a:extLst>
          </p:cNvPr>
          <p:cNvSpPr txBox="1"/>
          <p:nvPr/>
        </p:nvSpPr>
        <p:spPr>
          <a:xfrm>
            <a:off x="7635240" y="2157984"/>
            <a:ext cx="3374136" cy="369332"/>
          </a:xfrm>
          <a:prstGeom prst="rect">
            <a:avLst/>
          </a:prstGeom>
          <a:noFill/>
        </p:spPr>
        <p:txBody>
          <a:bodyPr wrap="square" rtlCol="0">
            <a:spAutoFit/>
          </a:bodyPr>
          <a:lstStyle/>
          <a:p>
            <a:pPr algn="r" rtl="1"/>
            <a:r>
              <a:rPr lang="he-IL" dirty="0">
                <a:solidFill>
                  <a:schemeClr val="bg1"/>
                </a:solidFill>
                <a:latin typeface="Levenim MT" panose="02010502060101010101" pitchFamily="2" charset="-79"/>
                <a:cs typeface="Levenim MT" panose="02010502060101010101" pitchFamily="2" charset="-79"/>
              </a:rPr>
              <a:t>דוגמה עבור </a:t>
            </a:r>
            <a:r>
              <a:rPr lang="he-IL" b="1" dirty="0">
                <a:solidFill>
                  <a:schemeClr val="bg1"/>
                </a:solidFill>
                <a:latin typeface="Levenim MT" panose="02010502060101010101" pitchFamily="2" charset="-79"/>
                <a:cs typeface="Levenim MT" panose="02010502060101010101" pitchFamily="2" charset="-79"/>
              </a:rPr>
              <a:t>האצה</a:t>
            </a:r>
            <a:r>
              <a:rPr lang="he-IL" dirty="0">
                <a:solidFill>
                  <a:schemeClr val="bg1"/>
                </a:solidFill>
                <a:latin typeface="Levenim MT" panose="02010502060101010101" pitchFamily="2" charset="-79"/>
                <a:cs typeface="Levenim MT" panose="02010502060101010101" pitchFamily="2" charset="-79"/>
              </a:rPr>
              <a:t> בפקטור 5:</a:t>
            </a:r>
            <a:endParaRPr lang="en-US" dirty="0">
              <a:solidFill>
                <a:schemeClr val="bg1"/>
              </a:solidFill>
              <a:latin typeface="Levenim MT" panose="02010502060101010101" pitchFamily="2" charset="-79"/>
              <a:cs typeface="Levenim MT" panose="02010502060101010101" pitchFamily="2" charset="-79"/>
            </a:endParaRPr>
          </a:p>
        </p:txBody>
      </p:sp>
      <p:pic>
        <p:nvPicPr>
          <p:cNvPr id="9" name="Picture 8">
            <a:extLst>
              <a:ext uri="{FF2B5EF4-FFF2-40B4-BE49-F238E27FC236}">
                <a16:creationId xmlns:a16="http://schemas.microsoft.com/office/drawing/2014/main" id="{9CA9964F-4023-16F0-DEB9-44B0962C9DA5}"/>
              </a:ext>
            </a:extLst>
          </p:cNvPr>
          <p:cNvPicPr>
            <a:picLocks noChangeAspect="1"/>
          </p:cNvPicPr>
          <p:nvPr/>
        </p:nvPicPr>
        <p:blipFill>
          <a:blip r:embed="rId2"/>
          <a:stretch>
            <a:fillRect/>
          </a:stretch>
        </p:blipFill>
        <p:spPr>
          <a:xfrm>
            <a:off x="845918" y="1412349"/>
            <a:ext cx="5397438" cy="2944543"/>
          </a:xfrm>
          <a:prstGeom prst="rect">
            <a:avLst/>
          </a:prstGeom>
        </p:spPr>
      </p:pic>
      <p:pic>
        <p:nvPicPr>
          <p:cNvPr id="3" name="תמונה 2">
            <a:extLst>
              <a:ext uri="{FF2B5EF4-FFF2-40B4-BE49-F238E27FC236}">
                <a16:creationId xmlns:a16="http://schemas.microsoft.com/office/drawing/2014/main" id="{3B2C340D-067E-3074-D4F4-7B67278005F6}"/>
              </a:ext>
            </a:extLst>
          </p:cNvPr>
          <p:cNvPicPr>
            <a:picLocks noChangeAspect="1"/>
          </p:cNvPicPr>
          <p:nvPr/>
        </p:nvPicPr>
        <p:blipFill>
          <a:blip r:embed="rId3"/>
          <a:stretch>
            <a:fillRect/>
          </a:stretch>
        </p:blipFill>
        <p:spPr>
          <a:xfrm>
            <a:off x="591054" y="1206840"/>
            <a:ext cx="6654740" cy="3656989"/>
          </a:xfrm>
          <a:prstGeom prst="rect">
            <a:avLst/>
          </a:prstGeom>
        </p:spPr>
      </p:pic>
    </p:spTree>
    <p:extLst>
      <p:ext uri="{BB962C8B-B14F-4D97-AF65-F5344CB8AC3E}">
        <p14:creationId xmlns:p14="http://schemas.microsoft.com/office/powerpoint/2010/main" val="399911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526002-E1D9-4935-098A-67992ED66522}"/>
              </a:ext>
            </a:extLst>
          </p:cNvPr>
          <p:cNvSpPr>
            <a:spLocks noGrp="1"/>
          </p:cNvSpPr>
          <p:nvPr>
            <p:ph type="title"/>
          </p:nvPr>
        </p:nvSpPr>
        <p:spPr>
          <a:xfrm>
            <a:off x="2331720" y="301752"/>
            <a:ext cx="9567247" cy="1013064"/>
          </a:xfrm>
        </p:spPr>
        <p:txBody>
          <a:bodyPr vert="horz" lIns="91440" tIns="45720" rIns="91440" bIns="45720" rtlCol="0" anchor="t">
            <a:normAutofit fontScale="90000"/>
          </a:bodyPr>
          <a:lstStyle/>
          <a:p>
            <a:pPr algn="r"/>
            <a:r>
              <a:rPr lang="he-IL" sz="7200" dirty="0">
                <a:solidFill>
                  <a:schemeClr val="bg1"/>
                </a:solidFill>
                <a:latin typeface="Levenim MT" panose="02010502060101010101" pitchFamily="2" charset="-79"/>
                <a:cs typeface="Levenim MT" panose="02010502060101010101" pitchFamily="2" charset="-79"/>
              </a:rPr>
              <a:t>דוגמות שונות:</a:t>
            </a:r>
            <a:endParaRPr lang="en-US" sz="7200" dirty="0">
              <a:solidFill>
                <a:schemeClr val="bg1"/>
              </a:solidFill>
              <a:latin typeface="Levenim MT" panose="02010502060101010101" pitchFamily="2" charset="-79"/>
              <a:cs typeface="Levenim MT" panose="02010502060101010101" pitchFamily="2" charset="-79"/>
            </a:endParaRPr>
          </a:p>
        </p:txBody>
      </p:sp>
      <p:sp>
        <p:nvSpPr>
          <p:cNvPr id="4" name="Date Placeholder 3">
            <a:extLst>
              <a:ext uri="{FF2B5EF4-FFF2-40B4-BE49-F238E27FC236}">
                <a16:creationId xmlns:a16="http://schemas.microsoft.com/office/drawing/2014/main" id="{D30DFA42-8D7F-5EEB-2971-880D6131041C}"/>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8/16/2024</a:t>
            </a:fld>
            <a:endParaRPr lang="en-US"/>
          </a:p>
        </p:txBody>
      </p:sp>
      <p:sp>
        <p:nvSpPr>
          <p:cNvPr id="5" name="Footer Placeholder 4">
            <a:extLst>
              <a:ext uri="{FF2B5EF4-FFF2-40B4-BE49-F238E27FC236}">
                <a16:creationId xmlns:a16="http://schemas.microsoft.com/office/drawing/2014/main" id="{D15C52C5-04A3-E4BD-D192-435E98C974F1}"/>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chemeClr val="tx1"/>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0F7435A3-90E2-8002-156E-5AB8BCC87937}"/>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9</a:t>
            </a:fld>
            <a:endParaRPr lang="en-US"/>
          </a:p>
        </p:txBody>
      </p:sp>
      <p:sp>
        <p:nvSpPr>
          <p:cNvPr id="8" name="TextBox 7">
            <a:extLst>
              <a:ext uri="{FF2B5EF4-FFF2-40B4-BE49-F238E27FC236}">
                <a16:creationId xmlns:a16="http://schemas.microsoft.com/office/drawing/2014/main" id="{665CDBED-1BBF-3A31-DFDD-58FC0DD0875C}"/>
              </a:ext>
            </a:extLst>
          </p:cNvPr>
          <p:cNvSpPr txBox="1"/>
          <p:nvPr/>
        </p:nvSpPr>
        <p:spPr>
          <a:xfrm>
            <a:off x="7635240" y="2157984"/>
            <a:ext cx="3374136" cy="369332"/>
          </a:xfrm>
          <a:prstGeom prst="rect">
            <a:avLst/>
          </a:prstGeom>
          <a:noFill/>
        </p:spPr>
        <p:txBody>
          <a:bodyPr wrap="square" rtlCol="0">
            <a:spAutoFit/>
          </a:bodyPr>
          <a:lstStyle/>
          <a:p>
            <a:pPr algn="r" rtl="1"/>
            <a:r>
              <a:rPr lang="he-IL" dirty="0">
                <a:solidFill>
                  <a:schemeClr val="bg1"/>
                </a:solidFill>
                <a:latin typeface="Levenim MT" panose="02010502060101010101" pitchFamily="2" charset="-79"/>
                <a:cs typeface="Levenim MT" panose="02010502060101010101" pitchFamily="2" charset="-79"/>
              </a:rPr>
              <a:t>דוגמה עבור </a:t>
            </a:r>
            <a:r>
              <a:rPr lang="he-IL" b="1" dirty="0">
                <a:solidFill>
                  <a:schemeClr val="bg1"/>
                </a:solidFill>
                <a:latin typeface="Levenim MT" panose="02010502060101010101" pitchFamily="2" charset="-79"/>
                <a:cs typeface="Levenim MT" panose="02010502060101010101" pitchFamily="2" charset="-79"/>
              </a:rPr>
              <a:t>האטה</a:t>
            </a:r>
            <a:r>
              <a:rPr lang="he-IL" dirty="0">
                <a:solidFill>
                  <a:schemeClr val="bg1"/>
                </a:solidFill>
                <a:latin typeface="Levenim MT" panose="02010502060101010101" pitchFamily="2" charset="-79"/>
                <a:cs typeface="Levenim MT" panose="02010502060101010101" pitchFamily="2" charset="-79"/>
              </a:rPr>
              <a:t> בפקטור 2:</a:t>
            </a:r>
            <a:endParaRPr lang="en-US" dirty="0">
              <a:solidFill>
                <a:schemeClr val="bg1"/>
              </a:solidFill>
              <a:latin typeface="Levenim MT" panose="02010502060101010101" pitchFamily="2" charset="-79"/>
              <a:cs typeface="Levenim MT" panose="02010502060101010101" pitchFamily="2" charset="-79"/>
            </a:endParaRPr>
          </a:p>
        </p:txBody>
      </p:sp>
      <p:pic>
        <p:nvPicPr>
          <p:cNvPr id="3" name="תמונה 2">
            <a:extLst>
              <a:ext uri="{FF2B5EF4-FFF2-40B4-BE49-F238E27FC236}">
                <a16:creationId xmlns:a16="http://schemas.microsoft.com/office/drawing/2014/main" id="{02C64E8C-569D-C9CA-8AC2-2B838FE3D79C}"/>
              </a:ext>
            </a:extLst>
          </p:cNvPr>
          <p:cNvPicPr>
            <a:picLocks noChangeAspect="1"/>
          </p:cNvPicPr>
          <p:nvPr/>
        </p:nvPicPr>
        <p:blipFill>
          <a:blip r:embed="rId2"/>
          <a:stretch>
            <a:fillRect/>
          </a:stretch>
        </p:blipFill>
        <p:spPr>
          <a:xfrm>
            <a:off x="707040" y="1314816"/>
            <a:ext cx="6316494" cy="3502591"/>
          </a:xfrm>
          <a:prstGeom prst="rect">
            <a:avLst/>
          </a:prstGeom>
        </p:spPr>
      </p:pic>
    </p:spTree>
    <p:extLst>
      <p:ext uri="{BB962C8B-B14F-4D97-AF65-F5344CB8AC3E}">
        <p14:creationId xmlns:p14="http://schemas.microsoft.com/office/powerpoint/2010/main" val="2934645473"/>
      </p:ext>
    </p:extLst>
  </p:cSld>
  <p:clrMapOvr>
    <a:masterClrMapping/>
  </p:clrMapOvr>
</p:sld>
</file>

<file path=ppt/theme/theme1.xml><?xml version="1.0" encoding="utf-8"?>
<a:theme xmlns:a="http://schemas.openxmlformats.org/drawingml/2006/main" name="DylanVTI">
  <a:themeElements>
    <a:clrScheme name="Custom 8">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docProps/app.xml><?xml version="1.0" encoding="utf-8"?>
<Properties xmlns="http://schemas.openxmlformats.org/officeDocument/2006/extended-properties" xmlns:vt="http://schemas.openxmlformats.org/officeDocument/2006/docPropsVTypes">
  <TotalTime>302</TotalTime>
  <Words>601</Words>
  <Application>Microsoft Office PowerPoint</Application>
  <PresentationFormat>מסך רחב</PresentationFormat>
  <Paragraphs>113</Paragraphs>
  <Slides>13</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13</vt:i4>
      </vt:variant>
    </vt:vector>
  </HeadingPairs>
  <TitlesOfParts>
    <vt:vector size="17" baseType="lpstr">
      <vt:lpstr>Arial</vt:lpstr>
      <vt:lpstr>Levenim MT</vt:lpstr>
      <vt:lpstr>Neue Haas Grotesk Text Pro</vt:lpstr>
      <vt:lpstr>DylanVTI</vt:lpstr>
      <vt:lpstr> האצה והאטה של אות</vt:lpstr>
      <vt:lpstr>מי אנחנו?</vt:lpstr>
      <vt:lpstr>מה המשימה?</vt:lpstr>
      <vt:lpstr>ואיך זה עובד?</vt:lpstr>
      <vt:lpstr>הפונקציות שלנו!</vt:lpstr>
      <vt:lpstr>חלוקה למקרים:</vt:lpstr>
      <vt:lpstr>דוגמות שונות:</vt:lpstr>
      <vt:lpstr>דוגמות שונות:</vt:lpstr>
      <vt:lpstr>דוגמות שונות:</vt:lpstr>
      <vt:lpstr>דוגמות שונות:</vt:lpstr>
      <vt:lpstr>דוגמות שונות:</vt:lpstr>
      <vt:lpstr>קשיים ואתגרים</vt:lpstr>
      <vt:lpstr>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Ori Shalev</dc:creator>
  <cp:lastModifiedBy>ori shalev</cp:lastModifiedBy>
  <cp:revision>16</cp:revision>
  <dcterms:created xsi:type="dcterms:W3CDTF">2024-08-07T11:54:02Z</dcterms:created>
  <dcterms:modified xsi:type="dcterms:W3CDTF">2024-08-16T16:28:30Z</dcterms:modified>
</cp:coreProperties>
</file>